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082" r:id="rId1"/>
    <p:sldMasterId id="2147484046" r:id="rId2"/>
  </p:sldMasterIdLst>
  <p:notesMasterIdLst>
    <p:notesMasterId r:id="rId50"/>
  </p:notesMasterIdLst>
  <p:handoutMasterIdLst>
    <p:handoutMasterId r:id="rId51"/>
  </p:handoutMasterIdLst>
  <p:sldIdLst>
    <p:sldId id="648" r:id="rId3"/>
    <p:sldId id="1108" r:id="rId4"/>
    <p:sldId id="1158" r:id="rId5"/>
    <p:sldId id="1159" r:id="rId6"/>
    <p:sldId id="1141" r:id="rId7"/>
    <p:sldId id="1155" r:id="rId8"/>
    <p:sldId id="1156" r:id="rId9"/>
    <p:sldId id="1157" r:id="rId10"/>
    <p:sldId id="1148" r:id="rId11"/>
    <p:sldId id="1131" r:id="rId12"/>
    <p:sldId id="1132" r:id="rId13"/>
    <p:sldId id="1133" r:id="rId14"/>
    <p:sldId id="1134" r:id="rId15"/>
    <p:sldId id="1135" r:id="rId16"/>
    <p:sldId id="1136" r:id="rId17"/>
    <p:sldId id="1116" r:id="rId18"/>
    <p:sldId id="1143" r:id="rId19"/>
    <p:sldId id="1145" r:id="rId20"/>
    <p:sldId id="1144" r:id="rId21"/>
    <p:sldId id="1120" r:id="rId22"/>
    <p:sldId id="1119" r:id="rId23"/>
    <p:sldId id="1121" r:id="rId24"/>
    <p:sldId id="1122" r:id="rId25"/>
    <p:sldId id="1123" r:id="rId26"/>
    <p:sldId id="1113" r:id="rId27"/>
    <p:sldId id="1137" r:id="rId28"/>
    <p:sldId id="1105" r:id="rId29"/>
    <p:sldId id="1129" r:id="rId30"/>
    <p:sldId id="1106" r:id="rId31"/>
    <p:sldId id="1107" r:id="rId32"/>
    <p:sldId id="1146" r:id="rId33"/>
    <p:sldId id="1147" r:id="rId34"/>
    <p:sldId id="1151" r:id="rId35"/>
    <p:sldId id="1152" r:id="rId36"/>
    <p:sldId id="1153" r:id="rId37"/>
    <p:sldId id="1100" r:id="rId38"/>
    <p:sldId id="1140" r:id="rId39"/>
    <p:sldId id="1154" r:id="rId40"/>
    <p:sldId id="1138" r:id="rId41"/>
    <p:sldId id="1139" r:id="rId42"/>
    <p:sldId id="1150" r:id="rId43"/>
    <p:sldId id="1142" r:id="rId44"/>
    <p:sldId id="1124" r:id="rId45"/>
    <p:sldId id="1149" r:id="rId46"/>
    <p:sldId id="1054" r:id="rId47"/>
    <p:sldId id="914" r:id="rId48"/>
    <p:sldId id="1095" r:id="rId49"/>
  </p:sldIdLst>
  <p:sldSz cx="12188825" cy="6858000"/>
  <p:notesSz cx="7010400" cy="92964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C5C8CDB-7375-4A1A-9616-8B000A3016D1}">
          <p14:sldIdLst>
            <p14:sldId id="648"/>
            <p14:sldId id="1108"/>
            <p14:sldId id="1158"/>
            <p14:sldId id="1159"/>
            <p14:sldId id="1141"/>
            <p14:sldId id="1155"/>
            <p14:sldId id="1156"/>
            <p14:sldId id="1157"/>
            <p14:sldId id="1148"/>
            <p14:sldId id="1131"/>
            <p14:sldId id="1132"/>
            <p14:sldId id="1133"/>
            <p14:sldId id="1134"/>
            <p14:sldId id="1135"/>
            <p14:sldId id="1136"/>
            <p14:sldId id="1116"/>
            <p14:sldId id="1143"/>
            <p14:sldId id="1145"/>
            <p14:sldId id="1144"/>
            <p14:sldId id="1120"/>
            <p14:sldId id="1119"/>
            <p14:sldId id="1121"/>
            <p14:sldId id="1122"/>
            <p14:sldId id="1123"/>
            <p14:sldId id="1113"/>
            <p14:sldId id="1137"/>
            <p14:sldId id="1105"/>
            <p14:sldId id="1129"/>
            <p14:sldId id="1106"/>
            <p14:sldId id="1107"/>
            <p14:sldId id="1146"/>
            <p14:sldId id="1147"/>
            <p14:sldId id="1151"/>
            <p14:sldId id="1152"/>
            <p14:sldId id="1153"/>
            <p14:sldId id="1100"/>
            <p14:sldId id="1140"/>
            <p14:sldId id="1154"/>
            <p14:sldId id="1138"/>
            <p14:sldId id="1139"/>
            <p14:sldId id="1150"/>
            <p14:sldId id="1142"/>
            <p14:sldId id="1124"/>
            <p14:sldId id="1149"/>
            <p14:sldId id="1054"/>
            <p14:sldId id="914"/>
            <p14:sldId id="1095"/>
          </p14:sldIdLst>
        </p14:section>
      </p14:sectionLst>
    </p:ext>
    <p:ext uri="{EFAFB233-063F-42B5-8137-9DF3F51BA10A}">
      <p15:sldGuideLst xmlns:p15="http://schemas.microsoft.com/office/powerpoint/2012/main" xmlns="">
        <p15:guide id="1" orient="horz" pos="2328" userDrawn="1">
          <p15:clr>
            <a:srgbClr val="A4A3A4"/>
          </p15:clr>
        </p15:guide>
        <p15:guide id="2" orient="horz" pos="3000" userDrawn="1">
          <p15:clr>
            <a:srgbClr val="A4A3A4"/>
          </p15:clr>
        </p15:guide>
        <p15:guide id="3" orient="horz" pos="4200" userDrawn="1">
          <p15:clr>
            <a:srgbClr val="A4A3A4"/>
          </p15:clr>
        </p15:guide>
        <p15:guide id="8" orient="horz" pos="2376" userDrawn="1">
          <p15:clr>
            <a:srgbClr val="A4A3A4"/>
          </p15:clr>
        </p15:guide>
        <p15:guide id="9" orient="horz" pos="2952" userDrawn="1">
          <p15:clr>
            <a:srgbClr val="A4A3A4"/>
          </p15:clr>
        </p15:guide>
        <p15:guide id="10" pos="311" userDrawn="1">
          <p15:clr>
            <a:srgbClr val="A4A3A4"/>
          </p15:clr>
        </p15:guide>
        <p15:guide id="12" pos="7559" userDrawn="1">
          <p15:clr>
            <a:srgbClr val="A4A3A4"/>
          </p15:clr>
        </p15:guide>
        <p15:guide id="14" pos="3911" userDrawn="1">
          <p15:clr>
            <a:srgbClr val="A4A3A4"/>
          </p15:clr>
        </p15:guide>
        <p15:guide id="15" pos="2111" userDrawn="1">
          <p15:clr>
            <a:srgbClr val="A4A3A4"/>
          </p15:clr>
        </p15:guide>
        <p15:guide id="19" pos="2759" userDrawn="1">
          <p15:clr>
            <a:srgbClr val="A4A3A4"/>
          </p15:clr>
        </p15:guide>
        <p15:guide id="20" orient="horz" pos="2040" userDrawn="1">
          <p15:clr>
            <a:srgbClr val="A4A3A4"/>
          </p15:clr>
        </p15:guide>
        <p15:guide id="21" orient="horz" pos="2880" userDrawn="1">
          <p15:clr>
            <a:srgbClr val="A4A3A4"/>
          </p15:clr>
        </p15:guide>
        <p15:guide id="22" orient="horz" pos="3942">
          <p15:clr>
            <a:srgbClr val="A4A3A4"/>
          </p15:clr>
        </p15:guide>
        <p15:guide id="23" pos="7229">
          <p15:clr>
            <a:srgbClr val="A4A3A4"/>
          </p15:clr>
        </p15:guide>
        <p15:guide id="24" orient="horz" pos="3648" userDrawn="1">
          <p15:clr>
            <a:srgbClr val="A4A3A4"/>
          </p15:clr>
        </p15:guide>
        <p15:guide id="25" orient="horz" pos="4104" userDrawn="1">
          <p15:clr>
            <a:srgbClr val="A4A3A4"/>
          </p15:clr>
        </p15:guide>
        <p15:guide id="26" orient="horz" pos="3696" userDrawn="1">
          <p15:clr>
            <a:srgbClr val="A4A3A4"/>
          </p15:clr>
        </p15:guide>
        <p15:guide id="27" pos="149">
          <p15:clr>
            <a:srgbClr val="A4A3A4"/>
          </p15:clr>
        </p15:guide>
        <p15:guide id="28" pos="1967" userDrawn="1">
          <p15:clr>
            <a:srgbClr val="A4A3A4"/>
          </p15:clr>
        </p15:guide>
        <p15:guide id="29" orient="horz" pos="4179">
          <p15:clr>
            <a:srgbClr val="A4A3A4"/>
          </p15:clr>
        </p15:guide>
        <p15:guide id="30" orient="horz" pos="2739">
          <p15:clr>
            <a:srgbClr val="A4A3A4"/>
          </p15:clr>
        </p15:guide>
        <p15:guide id="31" orient="horz" pos="1486">
          <p15:clr>
            <a:srgbClr val="A4A3A4"/>
          </p15:clr>
        </p15:guide>
        <p15:guide id="32" orient="horz" pos="145">
          <p15:clr>
            <a:srgbClr val="A4A3A4"/>
          </p15:clr>
        </p15:guide>
        <p15:guide id="33" orient="horz" pos="909">
          <p15:clr>
            <a:srgbClr val="A4A3A4"/>
          </p15:clr>
        </p15:guide>
        <p15:guide id="34" pos="326">
          <p15:clr>
            <a:srgbClr val="A4A3A4"/>
          </p15:clr>
        </p15:guide>
        <p15:guide id="35" pos="384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29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EB3C00"/>
    <a:srgbClr val="0072C6"/>
    <a:srgbClr val="0088EE"/>
    <a:srgbClr val="2D82FF"/>
    <a:srgbClr val="FFFF99"/>
    <a:srgbClr val="0042AC"/>
    <a:srgbClr val="D2D2D2"/>
    <a:srgbClr val="505050"/>
    <a:srgbClr val="0018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3" autoAdjust="0"/>
    <p:restoredTop sz="65180" autoAdjust="0"/>
  </p:normalViewPr>
  <p:slideViewPr>
    <p:cSldViewPr snapToGrid="0" snapToObjects="1">
      <p:cViewPr varScale="1">
        <p:scale>
          <a:sx n="91" d="100"/>
          <a:sy n="91" d="100"/>
        </p:scale>
        <p:origin x="-112" y="-112"/>
      </p:cViewPr>
      <p:guideLst>
        <p:guide orient="horz" pos="2328"/>
        <p:guide orient="horz" pos="3000"/>
        <p:guide orient="horz" pos="4200"/>
        <p:guide orient="horz" pos="2376"/>
        <p:guide orient="horz" pos="2952"/>
        <p:guide orient="horz" pos="2040"/>
        <p:guide orient="horz" pos="2880"/>
        <p:guide orient="horz" pos="3942"/>
        <p:guide orient="horz" pos="3648"/>
        <p:guide orient="horz" pos="4104"/>
        <p:guide orient="horz" pos="3696"/>
        <p:guide orient="horz" pos="4179"/>
        <p:guide orient="horz" pos="2739"/>
        <p:guide orient="horz" pos="1486"/>
        <p:guide orient="horz" pos="145"/>
        <p:guide orient="horz" pos="909"/>
        <p:guide pos="311"/>
        <p:guide pos="7559"/>
        <p:guide pos="3911"/>
        <p:guide pos="2111"/>
        <p:guide pos="2759"/>
        <p:guide pos="7229"/>
        <p:guide pos="149"/>
        <p:guide pos="1967"/>
        <p:guide pos="326"/>
        <p:guide pos="3842"/>
      </p:guideLst>
    </p:cSldViewPr>
  </p:slideViewPr>
  <p:notesTextViewPr>
    <p:cViewPr>
      <p:scale>
        <a:sx n="125" d="100"/>
        <a:sy n="125" d="100"/>
      </p:scale>
      <p:origin x="0" y="0"/>
    </p:cViewPr>
  </p:notesTextViewPr>
  <p:sorterViewPr>
    <p:cViewPr>
      <p:scale>
        <a:sx n="80" d="100"/>
        <a:sy n="80" d="100"/>
      </p:scale>
      <p:origin x="0" y="732"/>
    </p:cViewPr>
  </p:sorterViewPr>
  <p:notesViewPr>
    <p:cSldViewPr snapToGrid="0" snapToObjects="1" showGuides="1">
      <p:cViewPr varScale="1">
        <p:scale>
          <a:sx n="88" d="100"/>
          <a:sy n="88" d="100"/>
        </p:scale>
        <p:origin x="3774" y="66"/>
      </p:cViewPr>
      <p:guideLst>
        <p:guide orient="horz" pos="2880"/>
        <p:guide orient="horz" pos="2928"/>
        <p:guide pos="2160"/>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commentAuthors" Target="commentAuthors.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smtClean="0"/>
              <a:t>Microsoft Office</a:t>
            </a:r>
            <a:endParaRPr lang="en-US" dirty="0"/>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E219B1A-AE41-483B-A766-69B9363DDA6A}" type="datetimeFigureOut">
              <a:rPr lang="en-US" smtClean="0"/>
              <a:t>3/19/15</a:t>
            </a:fld>
            <a:endParaRPr lang="en-US"/>
          </a:p>
        </p:txBody>
      </p:sp>
      <p:sp>
        <p:nvSpPr>
          <p:cNvPr id="8" name="Footer Placeholder 7"/>
          <p:cNvSpPr>
            <a:spLocks noGrp="1"/>
          </p:cNvSpPr>
          <p:nvPr>
            <p:ph type="ftr" sz="quarter" idx="2"/>
          </p:nvPr>
        </p:nvSpPr>
        <p:spPr>
          <a:xfrm>
            <a:off x="0" y="8829966"/>
            <a:ext cx="5923788" cy="372294"/>
          </a:xfrm>
          <a:prstGeom prst="rect">
            <a:avLst/>
          </a:prstGeom>
        </p:spPr>
        <p:txBody>
          <a:bodyPr vert="horz" lIns="0" tIns="46589" rIns="93177" bIns="46589" rtlCol="0" anchor="b"/>
          <a:lstStyle>
            <a:lvl1pPr algn="l">
              <a:defRPr sz="1200"/>
            </a:lvl1p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t>‹#›</a:t>
            </a:fld>
            <a:endParaRPr lang="en-US"/>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51B1278-D92B-4AF3-A9C1-71DD298190CE}" type="datetimeFigureOut">
              <a:rPr lang="en-US" smtClean="0"/>
              <a:t>3/19/15</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vl1pPr>
          </a:lstStyle>
          <a:p>
            <a:fld id="{B4008EB6-D09E-4580-8CD6-DDB14511944F}" type="slidenum">
              <a:rPr lang="en-US" smtClean="0"/>
              <a:t>‹#›</a:t>
            </a:fld>
            <a:endParaRPr lang="en-US" dirty="0"/>
          </a:p>
        </p:txBody>
      </p:sp>
      <p:sp>
        <p:nvSpPr>
          <p:cNvPr id="14" name="Header Placeholder 5"/>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smtClean="0"/>
              <a:t>Microsoft Office</a:t>
            </a:r>
            <a:endParaRPr lang="en-US" dirty="0"/>
          </a:p>
        </p:txBody>
      </p:sp>
      <p:sp>
        <p:nvSpPr>
          <p:cNvPr id="15" name="Footer Placeholder 7"/>
          <p:cNvSpPr>
            <a:spLocks noGrp="1"/>
          </p:cNvSpPr>
          <p:nvPr>
            <p:ph type="ftr" sz="quarter" idx="4"/>
          </p:nvPr>
        </p:nvSpPr>
        <p:spPr>
          <a:xfrm>
            <a:off x="0" y="8829966"/>
            <a:ext cx="5923788" cy="372294"/>
          </a:xfrm>
          <a:prstGeom prst="rect">
            <a:avLst/>
          </a:prstGeom>
        </p:spPr>
        <p:txBody>
          <a:bodyPr vert="horz" lIns="0" tIns="46589" rIns="93177" bIns="46589" rtlCol="0" anchor="b"/>
          <a:lstStyle>
            <a:lvl1pPr algn="l">
              <a:defRPr sz="1200"/>
            </a:lvl1pPr>
          </a:lstStyle>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microsoft.com/exchange/en-us/mobile-email-with-exchange-activesync.aspx"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infoweb2007/onlineservices/evidence/Pages/CaseStudies.aspx"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microsoft.com/casestudies/Case_Study_Detail.aspx?casestudyid=4000004584" TargetMode="External"/><Relationship Id="rId4" Type="http://schemas.openxmlformats.org/officeDocument/2006/relationships/hyperlink" Target="http://www.microsoft.com/showcase/en/US/details/470b9f4c-bac8-4be9-b22a-d1a6953ef6a7"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g.microsoftonline.com/0BXPS00EN/1257" TargetMode="External"/><Relationship Id="rId4" Type="http://schemas.openxmlformats.org/officeDocument/2006/relationships/hyperlink" Target="http://g.microsoftonline.com/0BXPS00EN/1167"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g.microsoftonline.com/0BXPS00EN/1168" TargetMode="External"/><Relationship Id="rId4" Type="http://schemas.openxmlformats.org/officeDocument/2006/relationships/hyperlink" Target="http://g.microsoftonline.com/0BXPS00EN/1215"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www.microsoft.com/online/legal/v2/en-us/MOS_PTC_Security_Audit.htm"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D4664A66-7F43-48D1-91D2-AE7A931D6495}" type="datetime1">
              <a:rPr lang="en-US" smtClean="0"/>
              <a:t>3/19/15</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a:t>
            </a:fld>
            <a:endParaRPr lang="en-US" dirty="0"/>
          </a:p>
        </p:txBody>
      </p:sp>
      <p:sp>
        <p:nvSpPr>
          <p:cNvPr id="8" name="Header Placeholder 5"/>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smtClean="0"/>
              <a:t>Microsoft Office</a:t>
            </a:r>
            <a:endParaRPr lang="en-US" dirty="0"/>
          </a:p>
        </p:txBody>
      </p:sp>
      <p:sp>
        <p:nvSpPr>
          <p:cNvPr id="9" name="Footer Placeholder 7"/>
          <p:cNvSpPr>
            <a:spLocks noGrp="1"/>
          </p:cNvSpPr>
          <p:nvPr>
            <p:ph type="ftr" sz="quarter" idx="4"/>
          </p:nvPr>
        </p:nvSpPr>
        <p:spPr>
          <a:xfrm>
            <a:off x="0" y="8829966"/>
            <a:ext cx="5923788" cy="372294"/>
          </a:xfrm>
          <a:prstGeom prst="rect">
            <a:avLst/>
          </a:prstGeom>
        </p:spPr>
        <p:txBody>
          <a:bodyPr vert="horz" lIns="0" tIns="46589" rIns="93177" bIns="46589" rtlCol="0" anchor="b"/>
          <a:lstStyle>
            <a:lvl1pPr algn="l">
              <a:defRPr sz="1200"/>
            </a:lvl1p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865526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61" indent="-171161">
              <a:buFont typeface="Arial" pitchFamily="34" charset="0"/>
              <a:buChar char="•"/>
            </a:pPr>
            <a:endParaRPr lang="en-US" sz="1200" dirty="0"/>
          </a:p>
          <a:p>
            <a:pPr marL="171161" indent="-171161">
              <a:buFont typeface="Arial" pitchFamily="34" charset="0"/>
              <a:buChar char="•"/>
            </a:pPr>
            <a:endParaRPr lang="en-US" sz="1200" dirty="0"/>
          </a:p>
          <a:p>
            <a:pPr marL="171161" indent="-171161">
              <a:buFont typeface="Arial" pitchFamily="34" charset="0"/>
              <a:buChar char="•"/>
            </a:pPr>
            <a:r>
              <a:rPr lang="en-US" sz="1200" dirty="0"/>
              <a:t>Today's companies need to support different types of users, including task workers who perform routine transactional work using a single application to collect structured data and knowledge workers who are responsible for more cognitive tasks requiring access to multiple information sources and applications. Both types of users need business applications that support industry-specific business processes that enable them to become productive quickly.</a:t>
            </a:r>
            <a:endParaRPr lang="en-US" sz="800" dirty="0"/>
          </a:p>
          <a:p>
            <a:pPr marL="171161" indent="-171161">
              <a:buFont typeface="Arial" pitchFamily="34" charset="0"/>
              <a:buChar char="•"/>
            </a:pPr>
            <a:endParaRPr lang="en-US" sz="800" dirty="0"/>
          </a:p>
          <a:p>
            <a:r>
              <a:rPr lang="en-US" dirty="0" smtClean="0"/>
              <a:t>With a low cost Kiosk Worker Offering - </a:t>
            </a:r>
            <a:r>
              <a:rPr lang="en-US" baseline="0" dirty="0" smtClean="0"/>
              <a:t>our Plan K – many companies can finally reach all of the employees and stay connected. Kiosk plan gives everyone access a secure </a:t>
            </a:r>
            <a:r>
              <a:rPr lang="en-US" dirty="0">
                <a:ln>
                  <a:solidFill>
                    <a:schemeClr val="bg1">
                      <a:alpha val="0"/>
                    </a:schemeClr>
                  </a:solidFill>
                </a:ln>
              </a:rPr>
              <a:t>1GB mailbox, </a:t>
            </a:r>
            <a:r>
              <a:rPr lang="en-US" dirty="0">
                <a:ln>
                  <a:solidFill>
                    <a:schemeClr val="bg1">
                      <a:alpha val="0"/>
                    </a:schemeClr>
                  </a:solidFill>
                </a:ln>
                <a:hlinkClick r:id="rId3"/>
              </a:rPr>
              <a:t>Exchange ActiveSync </a:t>
            </a:r>
            <a:r>
              <a:rPr lang="en-US" dirty="0">
                <a:ln>
                  <a:solidFill>
                    <a:schemeClr val="bg1">
                      <a:alpha val="0"/>
                    </a:schemeClr>
                  </a:solidFill>
                </a:ln>
              </a:rPr>
              <a:t>&amp; POP support, Messaging, calendar, contacts</a:t>
            </a:r>
          </a:p>
          <a:p>
            <a:pPr>
              <a:spcBef>
                <a:spcPts val="102"/>
              </a:spcBef>
              <a:buClr>
                <a:schemeClr val="tx2"/>
              </a:buClr>
              <a:buSzPct val="100000"/>
              <a:defRPr/>
            </a:pPr>
            <a:r>
              <a:rPr lang="en-US" dirty="0">
                <a:ln>
                  <a:solidFill>
                    <a:schemeClr val="bg1">
                      <a:alpha val="0"/>
                    </a:schemeClr>
                  </a:solidFill>
                </a:ln>
              </a:rPr>
              <a:t>Forefront antivirus and anti-spam, SharePoint Access; Site search capabilities; Office Web Apps</a:t>
            </a:r>
          </a:p>
          <a:p>
            <a:endParaRPr lang="en-US" dirty="0" smtClean="0"/>
          </a:p>
          <a:p>
            <a:r>
              <a:rPr lang="en-US" dirty="0" smtClean="0"/>
              <a:t>For example, Godiva</a:t>
            </a:r>
            <a:r>
              <a:rPr lang="en-US" baseline="0" dirty="0" smtClean="0"/>
              <a:t> Chocolatiers are finally able to connect all their store employees on one single secure messaging system with Office 365 that makes economic sense:</a:t>
            </a:r>
            <a:endParaRPr lang="en-US" dirty="0" smtClean="0"/>
          </a:p>
          <a:p>
            <a:pPr lvl="0"/>
            <a:r>
              <a:rPr lang="en-US" dirty="0" smtClean="0"/>
              <a:t>“User response has been overwhelmingly positive. Our employees are thrilled to have a modern, familiar email program, which makes them more efficient and productive.”</a:t>
            </a:r>
            <a:r>
              <a:rPr lang="en-US" dirty="0" smtClean="0">
                <a:latin typeface="Segoe UI" pitchFamily="34" charset="0"/>
              </a:rPr>
              <a:t> </a:t>
            </a:r>
            <a:r>
              <a:rPr lang="en-US" dirty="0" smtClean="0"/>
              <a:t>Mike Strause, IT Architect, Global Shared Services, Godiva Chocolatier</a:t>
            </a:r>
          </a:p>
          <a:p>
            <a:endParaRPr lang="en-US" dirty="0" smtClean="0"/>
          </a:p>
          <a:p>
            <a:r>
              <a:rPr lang="en-US" dirty="0" smtClean="0"/>
              <a:t>Office 365 E-Plans offer a reach feature set that can enable your information workers to collaborate,</a:t>
            </a:r>
            <a:r>
              <a:rPr lang="en-US" baseline="0" dirty="0" smtClean="0"/>
              <a:t> access information from anywhere and empower them with:</a:t>
            </a:r>
          </a:p>
          <a:p>
            <a:endParaRPr lang="en-US" baseline="0" dirty="0" smtClean="0"/>
          </a:p>
          <a:p>
            <a:pPr defTabSz="1490751">
              <a:spcBef>
                <a:spcPts val="102"/>
              </a:spcBef>
            </a:pPr>
            <a:r>
              <a:rPr lang="en-US" b="1" kern="0" dirty="0">
                <a:ln>
                  <a:solidFill>
                    <a:schemeClr val="bg1">
                      <a:alpha val="0"/>
                    </a:schemeClr>
                  </a:solidFill>
                </a:ln>
                <a:solidFill>
                  <a:schemeClr val="accent1"/>
                </a:solidFill>
              </a:rPr>
              <a:t>User Segment Offers: Plan E Family</a:t>
            </a:r>
          </a:p>
          <a:p>
            <a:pPr marL="279517" indent="-279517">
              <a:spcBef>
                <a:spcPts val="102"/>
              </a:spcBef>
              <a:buClr>
                <a:schemeClr val="tx2"/>
              </a:buClr>
              <a:buSzPct val="100000"/>
              <a:buFont typeface="Arial" pitchFamily="34" charset="0"/>
              <a:buChar char="•"/>
              <a:defRPr/>
            </a:pPr>
            <a:r>
              <a:rPr lang="en-US" dirty="0">
                <a:ln>
                  <a:solidFill>
                    <a:schemeClr val="bg1">
                      <a:alpha val="0"/>
                    </a:schemeClr>
                  </a:solidFill>
                </a:ln>
              </a:rPr>
              <a:t>25 GB mailbox</a:t>
            </a:r>
          </a:p>
          <a:p>
            <a:pPr marL="279517" indent="-279517">
              <a:spcBef>
                <a:spcPts val="102"/>
              </a:spcBef>
              <a:buClr>
                <a:schemeClr val="tx2"/>
              </a:buClr>
              <a:buSzPct val="100000"/>
              <a:buFont typeface="Arial" pitchFamily="34" charset="0"/>
              <a:buChar char="•"/>
              <a:defRPr/>
            </a:pPr>
            <a:r>
              <a:rPr lang="en-US" dirty="0">
                <a:ln>
                  <a:solidFill>
                    <a:schemeClr val="bg1">
                      <a:alpha val="0"/>
                    </a:schemeClr>
                  </a:solidFill>
                </a:ln>
              </a:rPr>
              <a:t>500 MB SharePoint storage</a:t>
            </a:r>
          </a:p>
          <a:p>
            <a:pPr marL="279517" indent="-279517">
              <a:spcBef>
                <a:spcPts val="102"/>
              </a:spcBef>
              <a:buClr>
                <a:schemeClr val="tx2"/>
              </a:buClr>
              <a:buSzPct val="100000"/>
              <a:buFont typeface="Arial" pitchFamily="34" charset="0"/>
              <a:buChar char="•"/>
              <a:defRPr/>
            </a:pPr>
            <a:r>
              <a:rPr lang="en-US" dirty="0">
                <a:ln>
                  <a:solidFill>
                    <a:schemeClr val="bg1">
                      <a:alpha val="0"/>
                    </a:schemeClr>
                  </a:solidFill>
                </a:ln>
              </a:rPr>
              <a:t>Client connectivity</a:t>
            </a:r>
          </a:p>
          <a:p>
            <a:pPr marL="279517" indent="-279517">
              <a:spcBef>
                <a:spcPts val="102"/>
              </a:spcBef>
              <a:buClr>
                <a:schemeClr val="tx2"/>
              </a:buClr>
              <a:buSzPct val="100000"/>
              <a:buFont typeface="Arial" pitchFamily="34" charset="0"/>
              <a:buChar char="•"/>
              <a:defRPr/>
            </a:pPr>
            <a:r>
              <a:rPr lang="en-US" dirty="0">
                <a:ln>
                  <a:solidFill>
                    <a:schemeClr val="bg1">
                      <a:alpha val="0"/>
                    </a:schemeClr>
                  </a:solidFill>
                </a:ln>
              </a:rPr>
              <a:t>Mobility</a:t>
            </a:r>
          </a:p>
          <a:p>
            <a:pPr marL="279517" indent="-279517">
              <a:spcBef>
                <a:spcPts val="102"/>
              </a:spcBef>
              <a:buClr>
                <a:schemeClr val="tx2"/>
              </a:buClr>
              <a:buSzPct val="100000"/>
              <a:buFont typeface="Arial" pitchFamily="34" charset="0"/>
              <a:buChar char="•"/>
              <a:defRPr/>
            </a:pPr>
            <a:r>
              <a:rPr lang="en-US" dirty="0">
                <a:ln>
                  <a:solidFill>
                    <a:schemeClr val="bg1">
                      <a:alpha val="0"/>
                    </a:schemeClr>
                  </a:solidFill>
                </a:ln>
              </a:rPr>
              <a:t>Lync capabilities</a:t>
            </a:r>
          </a:p>
          <a:p>
            <a:pPr marL="279517" indent="-279517">
              <a:spcBef>
                <a:spcPts val="102"/>
              </a:spcBef>
              <a:buClr>
                <a:schemeClr val="tx2"/>
              </a:buClr>
              <a:buSzPct val="100000"/>
              <a:buFont typeface="Arial" pitchFamily="34" charset="0"/>
              <a:buChar char="•"/>
              <a:defRPr/>
            </a:pPr>
            <a:r>
              <a:rPr lang="en-US" dirty="0">
                <a:ln>
                  <a:solidFill>
                    <a:schemeClr val="bg1">
                      <a:alpha val="0"/>
                    </a:schemeClr>
                  </a:solidFill>
                </a:ln>
              </a:rPr>
              <a:t>Exchange and SharePoint capabilities</a:t>
            </a:r>
          </a:p>
          <a:p>
            <a:pPr marL="279517" indent="-279517">
              <a:spcBef>
                <a:spcPts val="102"/>
              </a:spcBef>
              <a:buClr>
                <a:schemeClr val="tx2"/>
              </a:buClr>
              <a:buSzPct val="100000"/>
              <a:buFont typeface="Arial" pitchFamily="34" charset="0"/>
              <a:buChar char="•"/>
              <a:defRPr/>
            </a:pPr>
            <a:r>
              <a:rPr lang="en-US" dirty="0">
                <a:ln>
                  <a:solidFill>
                    <a:schemeClr val="bg1">
                      <a:alpha val="0"/>
                    </a:schemeClr>
                  </a:solidFill>
                </a:ln>
              </a:rPr>
              <a:t>Office Professional Plus</a:t>
            </a:r>
          </a:p>
          <a:p>
            <a:pPr marL="279517" indent="-279517">
              <a:spcBef>
                <a:spcPts val="102"/>
              </a:spcBef>
              <a:buClr>
                <a:schemeClr val="tx2"/>
              </a:buClr>
              <a:buSzPct val="100000"/>
              <a:buFont typeface="Arial" pitchFamily="34" charset="0"/>
              <a:buChar char="•"/>
              <a:defRPr/>
            </a:pPr>
            <a:r>
              <a:rPr lang="en-US" dirty="0">
                <a:ln>
                  <a:solidFill>
                    <a:schemeClr val="bg1">
                      <a:alpha val="0"/>
                    </a:schemeClr>
                  </a:solidFill>
                </a:ln>
              </a:rPr>
              <a:t>On-premises access rights</a:t>
            </a:r>
          </a:p>
          <a:p>
            <a:endParaRPr lang="en-US" dirty="0"/>
          </a:p>
        </p:txBody>
      </p:sp>
      <p:sp>
        <p:nvSpPr>
          <p:cNvPr id="4" name="Date Placeholder 3"/>
          <p:cNvSpPr>
            <a:spLocks noGrp="1"/>
          </p:cNvSpPr>
          <p:nvPr>
            <p:ph type="dt" idx="10"/>
          </p:nvPr>
        </p:nvSpPr>
        <p:spPr/>
        <p:txBody>
          <a:bodyPr/>
          <a:lstStyle/>
          <a:p>
            <a:fld id="{AC4D2705-D599-47DB-BD1E-C2FF6D2B3F3E}" type="datetime1">
              <a:rPr lang="en-US" smtClean="0">
                <a:solidFill>
                  <a:prstClr val="black"/>
                </a:solidFill>
              </a:rPr>
              <a:pPr/>
              <a:t>3/19/15</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dirty="0" smtClean="0">
                <a:solidFill>
                  <a:prstClr val="black"/>
                </a:solidFill>
              </a:rPr>
              <a:t>Microsoft Office365</a:t>
            </a:r>
            <a:endParaRPr lang="en-US" dirty="0">
              <a:solidFill>
                <a:prstClr val="black"/>
              </a:solidFill>
            </a:endParaRPr>
          </a:p>
        </p:txBody>
      </p:sp>
      <p:sp>
        <p:nvSpPr>
          <p:cNvPr id="7" name="Footer Placeholder 6"/>
          <p:cNvSpPr>
            <a:spLocks noGrp="1"/>
          </p:cNvSpPr>
          <p:nvPr>
            <p:ph type="ftr" sz="quarter" idx="13"/>
          </p:nvPr>
        </p:nvSpPr>
        <p:spPr/>
        <p:txBody>
          <a:bodyPr/>
          <a:lstStyle/>
          <a:p>
            <a:pPr marL="236179" defTabSz="931467"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66494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10A7FA5E-089E-4EE9-820C-4BE4ACADA0D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78766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E6631-23A7-4071-A76B-DCE6926FC4AF}" type="slidenum">
              <a:rPr lang="en-US" smtClean="0"/>
              <a:t>18</a:t>
            </a:fld>
            <a:endParaRPr lang="en-US"/>
          </a:p>
        </p:txBody>
      </p:sp>
    </p:spTree>
    <p:extLst>
      <p:ext uri="{BB962C8B-B14F-4D97-AF65-F5344CB8AC3E}">
        <p14:creationId xmlns:p14="http://schemas.microsoft.com/office/powerpoint/2010/main" val="3562463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E6631-23A7-4071-A76B-DCE6926FC4AF}" type="slidenum">
              <a:rPr lang="en-US" smtClean="0"/>
              <a:t>19</a:t>
            </a:fld>
            <a:endParaRPr lang="en-US"/>
          </a:p>
        </p:txBody>
      </p:sp>
    </p:spTree>
    <p:extLst>
      <p:ext uri="{BB962C8B-B14F-4D97-AF65-F5344CB8AC3E}">
        <p14:creationId xmlns:p14="http://schemas.microsoft.com/office/powerpoint/2010/main" val="354165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59432" indent="-59432" defTabSz="684651">
              <a:spcAft>
                <a:spcPts val="449"/>
              </a:spcAft>
              <a:buClr>
                <a:srgbClr val="FFC000"/>
              </a:buClr>
              <a:tabLst>
                <a:tab pos="1966072" algn="l"/>
              </a:tabLst>
            </a:pPr>
            <a:r>
              <a:rPr lang="en-US" sz="1600" spc="-24" dirty="0">
                <a:solidFill>
                  <a:schemeClr val="tx2">
                    <a:lumMod val="50000"/>
                    <a:alpha val="99000"/>
                  </a:schemeClr>
                </a:solidFill>
              </a:rPr>
              <a:t>Microsoft has been providing cloud productivity services for over three years, and we have had great success in the marketplace:</a:t>
            </a:r>
          </a:p>
          <a:p>
            <a:pPr marL="741667" lvl="1" indent="-285257"/>
            <a:r>
              <a:rPr lang="en-US" sz="1600" spc="-24" dirty="0">
                <a:solidFill>
                  <a:schemeClr val="tx2">
                    <a:lumMod val="50000"/>
                    <a:alpha val="99000"/>
                  </a:schemeClr>
                </a:solidFill>
              </a:rPr>
              <a:t>40 million+ paying customers of Microsoft Online Services</a:t>
            </a:r>
          </a:p>
          <a:p>
            <a:pPr marL="741667" lvl="1" indent="-285257"/>
            <a:r>
              <a:rPr lang="en-US" sz="1600" spc="-24" dirty="0">
                <a:solidFill>
                  <a:schemeClr val="tx2">
                    <a:lumMod val="50000"/>
                    <a:alpha val="99000"/>
                  </a:schemeClr>
                </a:solidFill>
              </a:rPr>
              <a:t>More than 9,000 business customers</a:t>
            </a:r>
          </a:p>
          <a:p>
            <a:pPr marL="741667" lvl="1" indent="-285257"/>
            <a:r>
              <a:rPr lang="en-US" sz="1600" spc="-24" dirty="0">
                <a:solidFill>
                  <a:schemeClr val="tx2">
                    <a:lumMod val="50000"/>
                    <a:alpha val="99000"/>
                  </a:schemeClr>
                </a:solidFill>
              </a:rPr>
              <a:t>More than 500 government entities</a:t>
            </a:r>
          </a:p>
          <a:p>
            <a:pPr marL="741667" lvl="1" indent="-285257"/>
            <a:r>
              <a:rPr lang="en-US" sz="1600" spc="-24" dirty="0">
                <a:solidFill>
                  <a:schemeClr val="tx2">
                    <a:lumMod val="50000"/>
                    <a:alpha val="99000"/>
                  </a:schemeClr>
                </a:solidFill>
              </a:rPr>
              <a:t>More than 50% of the Fortune 500</a:t>
            </a:r>
          </a:p>
          <a:p>
            <a:pPr marL="741667" lvl="1" indent="-285257"/>
            <a:r>
              <a:rPr lang="en-US" sz="1600" spc="-24" dirty="0">
                <a:solidFill>
                  <a:schemeClr val="tx2">
                    <a:lumMod val="50000"/>
                    <a:alpha val="99000"/>
                  </a:schemeClr>
                </a:solidFill>
              </a:rPr>
              <a:t>70% Exchanging from Notes</a:t>
            </a:r>
          </a:p>
          <a:p>
            <a:pPr marL="741667" lvl="1" indent="-285257"/>
            <a:r>
              <a:rPr lang="en-US" sz="1600" spc="-24" dirty="0">
                <a:solidFill>
                  <a:schemeClr val="tx2">
                    <a:lumMod val="50000"/>
                    <a:alpha val="99000"/>
                  </a:schemeClr>
                </a:solidFill>
              </a:rPr>
              <a:t>16,000 partners committed to BPOS</a:t>
            </a:r>
          </a:p>
          <a:p>
            <a:pPr marL="741667" lvl="1" indent="-285257"/>
            <a:r>
              <a:rPr lang="en-US" sz="1600" spc="-24" dirty="0">
                <a:solidFill>
                  <a:schemeClr val="tx2">
                    <a:lumMod val="50000"/>
                    <a:alpha val="99000"/>
                  </a:schemeClr>
                </a:solidFill>
              </a:rPr>
              <a:t>Global reach: Available in 40 countries and localized into 20 languages</a:t>
            </a:r>
          </a:p>
          <a:p>
            <a:endParaRPr lang="en-US" sz="1600" spc="-24" dirty="0">
              <a:solidFill>
                <a:schemeClr val="tx2">
                  <a:lumMod val="50000"/>
                  <a:alpha val="99000"/>
                </a:schemeClr>
              </a:solidFill>
            </a:endParaRPr>
          </a:p>
          <a:p>
            <a:pPr marL="59432" indent="-59432" defTabSz="684651">
              <a:spcAft>
                <a:spcPts val="449"/>
              </a:spcAft>
              <a:buClr>
                <a:srgbClr val="FFC000"/>
              </a:buClr>
              <a:tabLst>
                <a:tab pos="1966072" algn="l"/>
              </a:tabLst>
            </a:pPr>
            <a:endParaRPr lang="en-US" sz="1600" spc="-24" dirty="0">
              <a:solidFill>
                <a:schemeClr val="tx2">
                  <a:lumMod val="50000"/>
                  <a:alpha val="99000"/>
                </a:schemeClr>
              </a:solidFill>
            </a:endParaRPr>
          </a:p>
          <a:p>
            <a:pPr marL="59432" indent="-59432" defTabSz="684651">
              <a:spcAft>
                <a:spcPts val="449"/>
              </a:spcAft>
              <a:buClr>
                <a:srgbClr val="FFC000"/>
              </a:buClr>
              <a:tabLst>
                <a:tab pos="1966072" algn="l"/>
              </a:tabLst>
            </a:pPr>
            <a:r>
              <a:rPr lang="en-US" sz="1600" spc="-24" dirty="0">
                <a:solidFill>
                  <a:schemeClr val="tx2">
                    <a:lumMod val="50000"/>
                    <a:alpha val="99000"/>
                  </a:schemeClr>
                </a:solidFill>
              </a:rPr>
              <a:t>Depending on your customer, you can pull specific customer references from this site and talk through in this slide: </a:t>
            </a:r>
            <a:r>
              <a:rPr lang="en-US" sz="1600" spc="-24" dirty="0">
                <a:solidFill>
                  <a:schemeClr val="tx2">
                    <a:lumMod val="50000"/>
                    <a:alpha val="99000"/>
                  </a:schemeClr>
                </a:solidFill>
                <a:hlinkClick r:id="rId3"/>
              </a:rPr>
              <a:t>http://infoweb2007/onlineservices/evidence/Pages/CaseStudies.aspx</a:t>
            </a:r>
            <a:r>
              <a:rPr lang="en-US" sz="1600" spc="-24" dirty="0">
                <a:solidFill>
                  <a:schemeClr val="tx2">
                    <a:lumMod val="50000"/>
                    <a:alpha val="99000"/>
                  </a:schemeClr>
                </a:solidFill>
              </a:rPr>
              <a:t>.</a:t>
            </a:r>
          </a:p>
          <a:p>
            <a:pPr marL="59432" indent="-59432" defTabSz="684651">
              <a:spcAft>
                <a:spcPts val="449"/>
              </a:spcAft>
              <a:buClr>
                <a:srgbClr val="FFC000"/>
              </a:buClr>
              <a:tabLst>
                <a:tab pos="1966072" algn="l"/>
              </a:tabLst>
            </a:pPr>
            <a:endParaRPr lang="en-US" sz="1600" spc="-24" dirty="0">
              <a:solidFill>
                <a:schemeClr val="tx2">
                  <a:lumMod val="50000"/>
                  <a:alpha val="99000"/>
                </a:schemeClr>
              </a:solidFill>
            </a:endParaRPr>
          </a:p>
          <a:p>
            <a:pPr marL="59432" indent="-59432" defTabSz="684651">
              <a:spcAft>
                <a:spcPts val="449"/>
              </a:spcAft>
              <a:buClr>
                <a:srgbClr val="FFC000"/>
              </a:buClr>
              <a:tabLst>
                <a:tab pos="1966072" algn="l"/>
              </a:tabLst>
            </a:pPr>
            <a:r>
              <a:rPr lang="en-US" sz="1600" spc="-24" dirty="0">
                <a:solidFill>
                  <a:schemeClr val="tx2">
                    <a:lumMod val="50000"/>
                    <a:alpha val="99000"/>
                  </a:schemeClr>
                </a:solidFill>
              </a:rPr>
              <a:t>Some approved customer quotes:</a:t>
            </a:r>
          </a:p>
          <a:p>
            <a:pPr marL="59432" indent="-59432" defTabSz="684651">
              <a:spcAft>
                <a:spcPts val="449"/>
              </a:spcAft>
              <a:buClr>
                <a:srgbClr val="FFC000"/>
              </a:buClr>
              <a:tabLst>
                <a:tab pos="1966072" algn="l"/>
              </a:tabLst>
            </a:pPr>
            <a:endParaRPr lang="en-US" sz="1600" spc="-24" dirty="0">
              <a:solidFill>
                <a:schemeClr val="tx2">
                  <a:lumMod val="50000"/>
                  <a:alpha val="99000"/>
                </a:schemeClr>
              </a:solidFill>
            </a:endParaRPr>
          </a:p>
          <a:p>
            <a:pPr marL="59432" indent="-59432" defTabSz="684651">
              <a:spcAft>
                <a:spcPts val="449"/>
              </a:spcAft>
              <a:buClr>
                <a:srgbClr val="FFC000"/>
              </a:buClr>
              <a:tabLst>
                <a:tab pos="1966072" algn="l"/>
              </a:tabLst>
            </a:pPr>
            <a:r>
              <a:rPr lang="en-US" sz="1600" spc="-24" dirty="0">
                <a:solidFill>
                  <a:schemeClr val="tx2">
                    <a:lumMod val="50000"/>
                    <a:alpha val="99000"/>
                  </a:schemeClr>
                </a:solidFill>
              </a:rPr>
              <a:t>“The move to Microsoft Online Services will help cut operational costs by an estimated 30% and create a variable cost model that will provide increased flexibility in the future.” Ingo </a:t>
            </a:r>
            <a:r>
              <a:rPr lang="en-US" sz="1600" spc="-24" dirty="0" err="1">
                <a:solidFill>
                  <a:schemeClr val="tx2">
                    <a:lumMod val="50000"/>
                    <a:alpha val="99000"/>
                  </a:schemeClr>
                </a:solidFill>
              </a:rPr>
              <a:t>Elfering</a:t>
            </a:r>
            <a:r>
              <a:rPr lang="en-US" sz="1600" spc="-24" dirty="0">
                <a:solidFill>
                  <a:schemeClr val="tx2">
                    <a:lumMod val="50000"/>
                    <a:alpha val="99000"/>
                  </a:schemeClr>
                </a:solidFill>
              </a:rPr>
              <a:t>, VP, Information Technology Strategy, GlaxoSmithKline</a:t>
            </a:r>
          </a:p>
          <a:p>
            <a:pPr marL="59432" indent="-59432" defTabSz="684651">
              <a:spcAft>
                <a:spcPts val="449"/>
              </a:spcAft>
              <a:buClr>
                <a:srgbClr val="FFC000"/>
              </a:buClr>
              <a:tabLst>
                <a:tab pos="1966072" algn="l"/>
              </a:tabLst>
            </a:pPr>
            <a:endParaRPr lang="en-US" sz="1600" spc="-24" dirty="0">
              <a:solidFill>
                <a:schemeClr val="tx2">
                  <a:lumMod val="50000"/>
                  <a:alpha val="99000"/>
                </a:schemeClr>
              </a:solidFill>
            </a:endParaRPr>
          </a:p>
          <a:p>
            <a:pPr marL="59432" indent="-59432" defTabSz="684651">
              <a:spcAft>
                <a:spcPts val="449"/>
              </a:spcAft>
              <a:buClr>
                <a:srgbClr val="FFC000"/>
              </a:buClr>
              <a:tabLst>
                <a:tab pos="1966072" algn="l"/>
              </a:tabLst>
            </a:pPr>
            <a:r>
              <a:rPr lang="en-US" sz="1600" spc="-24" dirty="0">
                <a:solidFill>
                  <a:schemeClr val="tx2">
                    <a:lumMod val="50000"/>
                    <a:alpha val="99000"/>
                  </a:schemeClr>
                </a:solidFill>
              </a:rPr>
              <a:t>“Our users consistently rave about the move to Microsoft Online Services, providing familiar, intuitive solutions that we could trust with our business communications.” Chris Millington, Global CTO, McDonald’s Corporation</a:t>
            </a:r>
          </a:p>
          <a:p>
            <a:pPr marL="59432" indent="-59432" defTabSz="684651">
              <a:spcAft>
                <a:spcPts val="449"/>
              </a:spcAft>
              <a:buClr>
                <a:srgbClr val="FFC000"/>
              </a:buClr>
              <a:tabLst>
                <a:tab pos="1966072" algn="l"/>
              </a:tabLst>
            </a:pPr>
            <a:endParaRPr lang="en-US" sz="1600" spc="-24" dirty="0">
              <a:solidFill>
                <a:schemeClr val="tx2">
                  <a:lumMod val="50000"/>
                  <a:alpha val="99000"/>
                </a:schemeClr>
              </a:solidFill>
            </a:endParaRPr>
          </a:p>
          <a:p>
            <a:pPr marL="59432" indent="-59432" defTabSz="684651">
              <a:spcAft>
                <a:spcPts val="449"/>
              </a:spcAft>
              <a:buClr>
                <a:srgbClr val="FFC000"/>
              </a:buClr>
              <a:tabLst>
                <a:tab pos="1966072" algn="l"/>
              </a:tabLst>
            </a:pPr>
            <a:r>
              <a:rPr lang="en-US" sz="1600" spc="-24" dirty="0">
                <a:solidFill>
                  <a:schemeClr val="tx2">
                    <a:lumMod val="50000"/>
                    <a:alpha val="99000"/>
                  </a:schemeClr>
                </a:solidFill>
              </a:rPr>
              <a:t>“We looked at a variety of cloud-based offerings, and only Microsoft could meet our requirements for reliability. We have already started our rollout, and with Exchange Online, we will consolidate 42 e-mail systems into one, reducing our IT costs by at least 30%.” Olivier </a:t>
            </a:r>
            <a:r>
              <a:rPr lang="en-US" sz="1600" spc="-24" dirty="0" err="1">
                <a:solidFill>
                  <a:schemeClr val="tx2">
                    <a:lumMod val="50000"/>
                    <a:alpha val="99000"/>
                  </a:schemeClr>
                </a:solidFill>
              </a:rPr>
              <a:t>Baldassari</a:t>
            </a:r>
            <a:r>
              <a:rPr lang="en-US" sz="1600" spc="-24" dirty="0">
                <a:solidFill>
                  <a:schemeClr val="tx2">
                    <a:lumMod val="50000"/>
                    <a:alpha val="99000"/>
                  </a:schemeClr>
                </a:solidFill>
              </a:rPr>
              <a:t>, CIO, </a:t>
            </a:r>
            <a:r>
              <a:rPr lang="en-US" sz="1600" spc="-24" dirty="0" err="1">
                <a:solidFill>
                  <a:schemeClr val="tx2">
                    <a:lumMod val="50000"/>
                    <a:alpha val="99000"/>
                  </a:schemeClr>
                </a:solidFill>
              </a:rPr>
              <a:t>Rexel</a:t>
            </a:r>
            <a:r>
              <a:rPr lang="en-US" sz="1600" spc="-24" dirty="0">
                <a:solidFill>
                  <a:schemeClr val="tx2">
                    <a:lumMod val="50000"/>
                    <a:alpha val="99000"/>
                  </a:schemeClr>
                </a:solidFill>
              </a:rPr>
              <a:t> Group</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3178760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100" b="1" dirty="0">
                <a:latin typeface="Segoe UI" pitchFamily="34" charset="0"/>
              </a:rPr>
              <a:t>Coca-Cola</a:t>
            </a:r>
          </a:p>
          <a:p>
            <a:pPr defTabSz="1118269">
              <a:spcAft>
                <a:spcPts val="408"/>
              </a:spcAft>
              <a:defRPr/>
            </a:pPr>
            <a:r>
              <a:rPr lang="en-US" sz="1100" dirty="0">
                <a:ln>
                  <a:solidFill>
                    <a:schemeClr val="bg1">
                      <a:alpha val="0"/>
                    </a:schemeClr>
                  </a:solidFill>
                </a:ln>
              </a:rPr>
              <a:t>Coca Cola Enterprises (CCE) opted for the cloud and implemented Microsoft-based hosted worldwide intranet with messaging and collaboration tools. Employees can access their data and information from any device, boost their productivity, and focus on their customers.</a:t>
            </a:r>
          </a:p>
          <a:p>
            <a:endParaRPr lang="en-US" sz="1100" b="1" dirty="0">
              <a:latin typeface="Segoe UI" pitchFamily="34" charset="0"/>
            </a:endParaRPr>
          </a:p>
          <a:p>
            <a:pPr lvl="0"/>
            <a:r>
              <a:rPr lang="en-US" sz="1100" dirty="0">
                <a:latin typeface="Segoe UI" pitchFamily="34" charset="0"/>
              </a:rPr>
              <a:t>Story</a:t>
            </a:r>
            <a:r>
              <a:rPr lang="en-US" sz="1100" i="1" dirty="0">
                <a:latin typeface="Segoe UI" pitchFamily="34" charset="0"/>
              </a:rPr>
              <a:t>: </a:t>
            </a:r>
            <a:r>
              <a:rPr lang="en-US" sz="1100" dirty="0">
                <a:latin typeface="Segoe UI" pitchFamily="34" charset="0"/>
              </a:rPr>
              <a:t>With increasing competition in the marketplace, CCE needed a more effective way to collaborate with their employees, to increase their productivity, to enable better flow of information, and to create more time for sales persons to engage with customers. Their worldwide presence required employees and executives to spend numerous hours on the road every week, travelling to internal meetings. Microsoft Online Services technologies enable CCE to save travel expenses through online meeting tools and collaboration platforms that span time zones and geographies.</a:t>
            </a:r>
          </a:p>
          <a:p>
            <a:pPr lvl="0"/>
            <a:r>
              <a:rPr lang="en-US" sz="1100" dirty="0">
                <a:latin typeface="Segoe UI" pitchFamily="34" charset="0"/>
              </a:rPr>
              <a:t>Case study: </a:t>
            </a:r>
            <a:r>
              <a:rPr lang="en-US" sz="1100" u="sng" dirty="0">
                <a:latin typeface="Segoe UI" pitchFamily="34" charset="0"/>
                <a:hlinkClick r:id="rId3"/>
              </a:rPr>
              <a:t>http://www.microsoft.com/casestudies/Case_Study_Detail.aspx?casestudyid=4000004584</a:t>
            </a:r>
            <a:r>
              <a:rPr lang="en-US" sz="1100" dirty="0">
                <a:latin typeface="Segoe UI" pitchFamily="34" charset="0"/>
              </a:rPr>
              <a:t> </a:t>
            </a:r>
          </a:p>
          <a:p>
            <a:pPr lvl="0"/>
            <a:r>
              <a:rPr lang="en-US" sz="1100" dirty="0">
                <a:latin typeface="Segoe UI" pitchFamily="34" charset="0"/>
              </a:rPr>
              <a:t>Video: </a:t>
            </a:r>
            <a:r>
              <a:rPr lang="en-US" sz="1100" u="sng" dirty="0">
                <a:latin typeface="Segoe UI" pitchFamily="34" charset="0"/>
                <a:hlinkClick r:id="rId4"/>
              </a:rPr>
              <a:t>http://www.microsoft.com/showcase/en/US/details/470b9f4c-bac8-4be9-b22a-d1a6953ef6a7</a:t>
            </a:r>
            <a:r>
              <a:rPr lang="en-US" sz="1100" dirty="0">
                <a:latin typeface="Segoe UI" pitchFamily="34" charset="0"/>
              </a:rPr>
              <a:t> </a:t>
            </a:r>
          </a:p>
          <a:p>
            <a:pPr lvl="0"/>
            <a:r>
              <a:rPr lang="en-US" sz="1100" dirty="0">
                <a:latin typeface="Segoe UI" pitchFamily="34" charset="0"/>
              </a:rPr>
              <a:t>QUOTE: "Coca-Cola Enterprises needed to simplify its communication and collaboration technologies to provide better business value to our employees. Microsoft Online gave us the technology to do so and exceeded our expectations." John Key, Assistant Director of Communication and Collaboration Technologies, Coca-Cola Enterprises</a:t>
            </a:r>
          </a:p>
          <a:p>
            <a:pPr lvl="0"/>
            <a:endParaRPr lang="en-US" sz="1100" dirty="0">
              <a:latin typeface="Segoe UI" pitchFamily="34" charset="0"/>
            </a:endParaRPr>
          </a:p>
          <a:p>
            <a:r>
              <a:rPr lang="en-US" sz="1100" b="1" dirty="0">
                <a:latin typeface="Segoe UI" pitchFamily="34" charset="0"/>
              </a:rPr>
              <a:t>Starbucks</a:t>
            </a:r>
          </a:p>
          <a:p>
            <a:pPr defTabSz="1118269">
              <a:spcAft>
                <a:spcPts val="408"/>
              </a:spcAft>
              <a:defRPr/>
            </a:pPr>
            <a:r>
              <a:rPr lang="en-US" dirty="0" smtClean="0"/>
              <a:t>Starbucks continues to use Microsoft technology on-premises in its corporate headquarters, while rolling out 18,000 laptops using Exchange Online and SharePoint Online to store managers.</a:t>
            </a:r>
          </a:p>
          <a:p>
            <a:pPr lvl="0"/>
            <a:r>
              <a:rPr lang="en-US" dirty="0" smtClean="0"/>
              <a:t>QUOTE: “With the successful rollout of Microsoft Online Services to our North American stores, we have demonstrated that we can go into the ‘cloud’ with confidence.” John Shepard, Director, Global IT Infrastructure Services, Starbucks</a:t>
            </a:r>
          </a:p>
          <a:p>
            <a:pPr lvl="0"/>
            <a:r>
              <a:rPr lang="en-US" dirty="0" smtClean="0"/>
              <a:t>QUOTE: “It’s important to remember that we rolled out this entire project at a time when the company was under pressure to spend no money at all. Our ability to complete the project on time and under budget speaks to the efficiency of Microsoft Online Services and the ease of implementation.” John Shepard, Director, Global IT Infrastructure Services, Starbucks  </a:t>
            </a:r>
          </a:p>
          <a:p>
            <a:pPr lvl="0"/>
            <a:r>
              <a:rPr lang="en-US" dirty="0" smtClean="0"/>
              <a:t>QUOTE: “Web-based distribution of new-product materials enables Starbucks to be much more nimble in meeting customer needs,” Shepard adds. “Instead of taking six months to introduce a new product, we can do it in just a few weeks by communicating so quickly with partners.”</a:t>
            </a:r>
          </a:p>
          <a:p>
            <a:pPr lvl="0"/>
            <a:endParaRPr lang="en-US" sz="1100" dirty="0">
              <a:latin typeface="Segoe UI" pitchFamily="34" charset="0"/>
            </a:endParaRPr>
          </a:p>
          <a:p>
            <a:pPr lvl="0"/>
            <a:r>
              <a:rPr lang="en-US" sz="1100" b="1" dirty="0">
                <a:latin typeface="Segoe UI" pitchFamily="34" charset="0"/>
              </a:rPr>
              <a:t>Godiva</a:t>
            </a:r>
          </a:p>
          <a:p>
            <a:pPr lvl="0"/>
            <a:r>
              <a:rPr lang="en-US" dirty="0" smtClean="0"/>
              <a:t>Link to the case: http://www.microsoft.com/casestudies/Case_Study_Detail.aspx?CaseStudyID=4000008333</a:t>
            </a:r>
          </a:p>
          <a:p>
            <a:pPr lvl="0"/>
            <a:endParaRPr lang="en-US" sz="1100" dirty="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294239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Relentless on security</a:t>
            </a:r>
          </a:p>
          <a:p>
            <a:r>
              <a:rPr lang="en-US" b="1" dirty="0" smtClean="0"/>
              <a:t>As a pioneer in online data services, Microsoft builds on deep industry experience to incorporate cutting-edge security practices from development through to administration and maintenance. </a:t>
            </a:r>
          </a:p>
          <a:p>
            <a:endParaRPr lang="en-US" b="1" dirty="0" smtClean="0"/>
          </a:p>
          <a:p>
            <a:r>
              <a:rPr lang="en-US" b="1" dirty="0" smtClean="0"/>
              <a:t>Deep Experience.</a:t>
            </a:r>
            <a:r>
              <a:rPr lang="en-US" dirty="0" smtClean="0"/>
              <a:t> We have developed our practices and policies as a result of over 15 years of experience in providing security for online data.</a:t>
            </a:r>
          </a:p>
          <a:p>
            <a:r>
              <a:rPr lang="en-US" b="1" dirty="0" smtClean="0"/>
              <a:t>Secure Development Lifecycle.</a:t>
            </a:r>
            <a:r>
              <a:rPr lang="en-US" dirty="0" smtClean="0"/>
              <a:t> Microsoft’s </a:t>
            </a:r>
            <a:r>
              <a:rPr lang="en-US" dirty="0" smtClean="0">
                <a:hlinkClick r:id="rId3"/>
              </a:rPr>
              <a:t>Secure Development Lifecycle</a:t>
            </a:r>
            <a:r>
              <a:rPr lang="en-US" dirty="0" smtClean="0"/>
              <a:t> ensures that security and privacy is incorporated into our products by design, from software development to service operations.</a:t>
            </a:r>
          </a:p>
          <a:p>
            <a:r>
              <a:rPr lang="en-US" b="1" dirty="0" smtClean="0"/>
              <a:t>5 Layers of Security.</a:t>
            </a:r>
            <a:r>
              <a:rPr lang="en-US" dirty="0" smtClean="0"/>
              <a:t> Data is secured in </a:t>
            </a:r>
            <a:r>
              <a:rPr lang="en-US" dirty="0" smtClean="0">
                <a:hlinkClick r:id="rId4"/>
              </a:rPr>
              <a:t>5 different layers</a:t>
            </a:r>
            <a:r>
              <a:rPr lang="en-US" dirty="0" smtClean="0"/>
              <a:t> – data, application, host, network and physical.</a:t>
            </a:r>
          </a:p>
          <a:p>
            <a:r>
              <a:rPr lang="en-US" b="1" dirty="0" smtClean="0"/>
              <a:t>Proactive Monitoring.</a:t>
            </a:r>
            <a:r>
              <a:rPr lang="en-US" dirty="0" smtClean="0"/>
              <a:t> We proactively monitor Office 365 services to identify potential known and unknown threats by predicting malicious behavior, and also monitor for irregular events that may indicate threats.</a:t>
            </a:r>
          </a:p>
          <a:p>
            <a:r>
              <a:rPr lang="en-US" b="1" dirty="0" smtClean="0"/>
              <a:t>Access Restriction.</a:t>
            </a:r>
            <a:r>
              <a:rPr lang="en-US" dirty="0" smtClean="0"/>
              <a:t> Microsoft restricts our production server access to a short list of critical operations personnel.</a:t>
            </a:r>
          </a:p>
          <a:p>
            <a:endParaRPr lang="en-US" dirty="0"/>
          </a:p>
        </p:txBody>
      </p:sp>
      <p:sp>
        <p:nvSpPr>
          <p:cNvPr id="4" name="Date Placeholder 3"/>
          <p:cNvSpPr>
            <a:spLocks noGrp="1"/>
          </p:cNvSpPr>
          <p:nvPr>
            <p:ph type="dt" idx="10"/>
          </p:nvPr>
        </p:nvSpPr>
        <p:spPr/>
        <p:txBody>
          <a:bodyPr/>
          <a:lstStyle/>
          <a:p>
            <a:fld id="{9FDC7C64-B4DB-4568-846A-0174FA6C061E}"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22</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217564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spcAft>
                <a:spcPts val="339"/>
              </a:spcAft>
              <a:defRPr/>
            </a:pPr>
            <a:endParaRPr lang="en-US" dirty="0" smtClean="0"/>
          </a:p>
          <a:p>
            <a:pPr defTabSz="931736">
              <a:spcAft>
                <a:spcPts val="339"/>
              </a:spcAft>
              <a:defRPr/>
            </a:pPr>
            <a:r>
              <a:rPr lang="en-US" dirty="0" smtClean="0"/>
              <a:t>ADD TRUST CENTER LINK</a:t>
            </a:r>
          </a:p>
          <a:p>
            <a:pPr defTabSz="931736">
              <a:spcAft>
                <a:spcPts val="339"/>
              </a:spcAft>
              <a:defRPr/>
            </a:pPr>
            <a:endParaRPr lang="en-US" dirty="0" smtClean="0"/>
          </a:p>
          <a:p>
            <a:pPr defTabSz="931736">
              <a:spcAft>
                <a:spcPts val="339"/>
              </a:spcAft>
              <a:defRPr/>
            </a:pPr>
            <a:r>
              <a:rPr lang="en-US" dirty="0" smtClean="0"/>
              <a:t>We don’t scan your email or documents for building analytics, data mining, advertising, or improving the service.</a:t>
            </a:r>
          </a:p>
          <a:p>
            <a:r>
              <a:rPr lang="en-US" dirty="0" smtClean="0"/>
              <a:t>Microsoft strives to be a leader in industry privacy, security and compliance practices. By focusing on the following principles, Microsoft is consistently and proactively working towards earning your trust.</a:t>
            </a:r>
          </a:p>
          <a:p>
            <a:endParaRPr lang="en-US" dirty="0" smtClean="0"/>
          </a:p>
          <a:p>
            <a:r>
              <a:rPr lang="en-US" dirty="0" smtClean="0"/>
              <a:t>To learn more about privacy and security at Microsoft, you can review the documents </a:t>
            </a:r>
            <a:r>
              <a:rPr lang="en-US" dirty="0" smtClean="0">
                <a:hlinkClick r:id="rId3"/>
              </a:rPr>
              <a:t>here</a:t>
            </a:r>
            <a:r>
              <a:rPr lang="en-US" dirty="0" smtClean="0"/>
              <a:t>. These documents include Microsoft’s response to questions suggested by the Cloud Security Alliance for customers seeking a cloud provider. For a full list of the products covered by the Trust Center content, click </a:t>
            </a:r>
            <a:r>
              <a:rPr lang="en-US" dirty="0" smtClean="0">
                <a:hlinkClick r:id="rId4"/>
              </a:rPr>
              <a:t>here</a:t>
            </a:r>
            <a:r>
              <a:rPr lang="en-US" dirty="0" smtClean="0"/>
              <a:t>.</a:t>
            </a:r>
            <a:endParaRPr lang="en-US" dirty="0"/>
          </a:p>
        </p:txBody>
      </p:sp>
      <p:sp>
        <p:nvSpPr>
          <p:cNvPr id="4" name="Date Placeholder 3"/>
          <p:cNvSpPr>
            <a:spLocks noGrp="1"/>
          </p:cNvSpPr>
          <p:nvPr>
            <p:ph type="dt" idx="10"/>
          </p:nvPr>
        </p:nvSpPr>
        <p:spPr/>
        <p:txBody>
          <a:bodyPr/>
          <a:lstStyle/>
          <a:p>
            <a:fld id="{BE19DB4B-92FB-46A4-A4BC-7A2031DCA072}"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23</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5100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562" lvl="1" indent="-289562" defTabSz="931736">
              <a:spcBef>
                <a:spcPts val="611"/>
              </a:spcBef>
              <a:spcAft>
                <a:spcPts val="611"/>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Federated operations </a:t>
            </a:r>
            <a:br>
              <a:rPr lang="en-US" sz="1800" dirty="0">
                <a:solidFill>
                  <a:schemeClr val="bg1"/>
                </a:solidFill>
                <a:latin typeface="Segoe UI" pitchFamily="34" charset="0"/>
              </a:rPr>
            </a:br>
            <a:r>
              <a:rPr lang="en-US" sz="1800" dirty="0">
                <a:solidFill>
                  <a:schemeClr val="bg1"/>
                </a:solidFill>
                <a:latin typeface="Segoe UI" pitchFamily="34" charset="0"/>
              </a:rPr>
              <a:t>centers 24x7 </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Highly secure, compliant infrastructure</a:t>
            </a:r>
          </a:p>
          <a:p>
            <a:pPr marL="289562" lvl="1" indent="-289562" defTabSz="931736">
              <a:spcBef>
                <a:spcPts val="611"/>
              </a:spcBef>
              <a:spcAft>
                <a:spcPts val="611"/>
              </a:spcAft>
              <a:buClr>
                <a:schemeClr val="bg1"/>
              </a:buClr>
              <a:buSzPct val="100000"/>
              <a:buFont typeface="Segoe UI" pitchFamily="34" charset="0"/>
              <a:buChar char="►"/>
              <a:defRPr/>
            </a:pPr>
            <a:r>
              <a:rPr lang="en-US" sz="1800" spc="-20" dirty="0">
                <a:solidFill>
                  <a:schemeClr val="bg1"/>
                </a:solidFill>
                <a:latin typeface="Segoe UI" pitchFamily="34" charset="0"/>
              </a:rPr>
              <a:t>FISMA certified, SAS 70/SSAE 16, and ISO 27001 compliant</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Carbon footprint reduction</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99.9% uptime, financially backed SLAs </a:t>
            </a:r>
          </a:p>
          <a:p>
            <a:pPr marL="289562" lvl="1" indent="-289562" defTabSz="931736">
              <a:spcBef>
                <a:spcPts val="611"/>
              </a:spcBef>
              <a:spcAft>
                <a:spcPts val="611"/>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9562" lvl="1" indent="-289562" defTabSz="931736">
              <a:spcBef>
                <a:spcPts val="611"/>
              </a:spcBef>
              <a:spcAft>
                <a:spcPts val="611"/>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&gt;15 years in consumer and business services</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9.9 billion messages a day via Windows Live Messenger</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1 petabyte+ per month of updates via Windows Update</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Windows Azure: used by customers in 41 countries</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Office Web Apps: 50M users</a:t>
            </a:r>
          </a:p>
          <a:p>
            <a:pPr marL="289562" lvl="1" indent="-289562" defTabSz="931736">
              <a:spcBef>
                <a:spcPts val="611"/>
              </a:spcBef>
              <a:spcAft>
                <a:spcPts val="611"/>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$2.3B+ in cloud infrastructure</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200+ services, delivered 24x7</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Geo-distributed data centers</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Rapid modular model</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30,000+ engineers involved </a:t>
            </a:r>
            <a:br>
              <a:rPr lang="en-US" sz="1800" dirty="0">
                <a:solidFill>
                  <a:schemeClr val="bg1"/>
                </a:solidFill>
                <a:latin typeface="Segoe UI" pitchFamily="34" charset="0"/>
              </a:rPr>
            </a:br>
            <a:r>
              <a:rPr lang="en-US" sz="1800" dirty="0">
                <a:solidFill>
                  <a:schemeClr val="bg1"/>
                </a:solidFill>
                <a:latin typeface="Segoe UI" pitchFamily="34" charset="0"/>
              </a:rPr>
              <a:t>in cloud-based activities</a:t>
            </a:r>
          </a:p>
          <a:p>
            <a:pPr marL="289562" lvl="1" indent="-289562" defTabSz="931736">
              <a:spcBef>
                <a:spcPts val="611"/>
              </a:spcBef>
              <a:spcAft>
                <a:spcPts val="611"/>
              </a:spcAft>
              <a:buClr>
                <a:schemeClr val="bg1"/>
              </a:buClr>
              <a:buSzPct val="100000"/>
              <a:buFont typeface="Segoe UI" pitchFamily="34" charset="0"/>
              <a:buChar char="►"/>
              <a:defRPr/>
            </a:pPr>
            <a:r>
              <a:rPr lang="en-US" sz="1800" dirty="0">
                <a:solidFill>
                  <a:schemeClr val="bg1"/>
                </a:solidFill>
                <a:latin typeface="Segoe UI" pitchFamily="34" charset="0"/>
              </a:rPr>
              <a:t>2,000+ people in cloud infrastructure engineering </a:t>
            </a:r>
            <a:br>
              <a:rPr lang="en-US" sz="1800" dirty="0">
                <a:solidFill>
                  <a:schemeClr val="bg1"/>
                </a:solidFill>
                <a:latin typeface="Segoe UI" pitchFamily="34" charset="0"/>
              </a:rPr>
            </a:br>
            <a:r>
              <a:rPr lang="en-US" sz="1800" dirty="0">
                <a:solidFill>
                  <a:schemeClr val="bg1"/>
                </a:solidFill>
                <a:latin typeface="Segoe UI" pitchFamily="34" charset="0"/>
              </a:rPr>
              <a:t>and operations</a:t>
            </a:r>
          </a:p>
          <a:p>
            <a:pPr marL="289562" lvl="1" indent="-289562" defTabSz="931736">
              <a:spcBef>
                <a:spcPts val="611"/>
              </a:spcBef>
              <a:spcAft>
                <a:spcPts val="611"/>
              </a:spcAft>
              <a:buClr>
                <a:schemeClr val="bg1"/>
              </a:buClr>
              <a:buSzPct val="100000"/>
              <a:buFont typeface="Segoe UI" pitchFamily="34" charset="0"/>
              <a:buChar char="►"/>
              <a:defRPr/>
            </a:pPr>
            <a:endParaRPr lang="en-US" sz="1800" dirty="0">
              <a:solidFill>
                <a:schemeClr val="bg1"/>
              </a:solidFill>
              <a:latin typeface="Segoe UI" pitchFamily="34" charset="0"/>
            </a:endParaRPr>
          </a:p>
          <a:p>
            <a:endParaRPr lang="en-US" b="1" dirty="0" smtClean="0"/>
          </a:p>
          <a:p>
            <a:endParaRPr lang="en-US" b="1" dirty="0" smtClean="0"/>
          </a:p>
          <a:p>
            <a:endParaRPr lang="en-US" b="1" dirty="0" smtClean="0"/>
          </a:p>
          <a:p>
            <a:endParaRPr lang="en-US" b="1" dirty="0" smtClean="0"/>
          </a:p>
          <a:p>
            <a:endParaRPr lang="en-US" b="1" dirty="0" smtClean="0"/>
          </a:p>
          <a:p>
            <a:r>
              <a:rPr lang="en-US" b="1" dirty="0" smtClean="0"/>
              <a:t>Timing: </a:t>
            </a:r>
            <a:r>
              <a:rPr lang="en-US" dirty="0" smtClean="0"/>
              <a:t>4 minutes</a:t>
            </a:r>
          </a:p>
          <a:p>
            <a:r>
              <a:rPr lang="en-US" b="1" dirty="0" smtClean="0"/>
              <a:t> </a:t>
            </a:r>
            <a:endParaRPr lang="en-US" dirty="0" smtClean="0"/>
          </a:p>
          <a:p>
            <a:r>
              <a:rPr lang="en-US" b="1" dirty="0" smtClean="0"/>
              <a:t>Presenter Guidance:</a:t>
            </a:r>
            <a:endParaRPr lang="en-US" dirty="0" smtClean="0"/>
          </a:p>
          <a:p>
            <a:pPr marL="171161" indent="-171161">
              <a:buFont typeface="Arial" pitchFamily="34" charset="0"/>
              <a:buChar char="•"/>
            </a:pPr>
            <a:r>
              <a:rPr lang="en-US" dirty="0" smtClean="0"/>
              <a:t>For each box, choose a few examples from the slide to illustrate the scale of our cloud services.</a:t>
            </a:r>
          </a:p>
          <a:p>
            <a:r>
              <a:rPr lang="en-US" i="1" dirty="0" smtClean="0"/>
              <a:t> </a:t>
            </a:r>
            <a:endParaRPr lang="en-US" dirty="0" smtClean="0"/>
          </a:p>
          <a:p>
            <a:r>
              <a:rPr lang="en-US" b="1" dirty="0" smtClean="0"/>
              <a:t>Key  Points:</a:t>
            </a:r>
            <a:endParaRPr lang="en-US" dirty="0" smtClean="0"/>
          </a:p>
          <a:p>
            <a:pPr marL="171161" indent="-171161">
              <a:buFont typeface="Arial" pitchFamily="34" charset="0"/>
              <a:buChar char="•"/>
            </a:pPr>
            <a:r>
              <a:rPr lang="en-US" b="1" dirty="0" smtClean="0"/>
              <a:t>As a business cloud service provider, Microsoft is unmatched for the extent of our experience and our level of investment in the cloud.</a:t>
            </a:r>
            <a:endParaRPr lang="en-US" dirty="0" smtClean="0"/>
          </a:p>
          <a:p>
            <a:pPr marL="171161" indent="-171161">
              <a:buFont typeface="Arial" pitchFamily="34" charset="0"/>
              <a:buChar char="•"/>
            </a:pPr>
            <a:r>
              <a:rPr lang="en-US" b="1" dirty="0" smtClean="0"/>
              <a:t>We deliver services to millions of users and servers worldwide, we have made a substantial investment in data centers and people to support our cloud services, and we are fully committed to operational excellence.</a:t>
            </a:r>
            <a:endParaRPr lang="en-US" dirty="0" smtClean="0"/>
          </a:p>
          <a:p>
            <a:r>
              <a:rPr lang="en-US" dirty="0" smtClean="0"/>
              <a:t> </a:t>
            </a:r>
          </a:p>
          <a:p>
            <a:r>
              <a:rPr lang="en-US" b="1" dirty="0" smtClean="0"/>
              <a:t>Script:</a:t>
            </a:r>
            <a:endParaRPr lang="en-US" dirty="0" smtClean="0"/>
          </a:p>
          <a:p>
            <a:pPr marL="171161" indent="-171161">
              <a:buFont typeface="Arial" pitchFamily="34" charset="0"/>
              <a:buChar char="•"/>
            </a:pPr>
            <a:r>
              <a:rPr lang="en-US" dirty="0" smtClean="0"/>
              <a:t>No other company can match Microsoft in the business cloud today on the extent of our experience and investment in building and running cloud services:</a:t>
            </a:r>
          </a:p>
          <a:p>
            <a:pPr marL="171161" indent="-171161">
              <a:buFont typeface="Arial" pitchFamily="34" charset="0"/>
              <a:buChar char="•"/>
            </a:pPr>
            <a:endParaRPr lang="en-US" dirty="0" smtClean="0"/>
          </a:p>
          <a:p>
            <a:pPr marL="171161" indent="-171161">
              <a:buFont typeface="Arial" pitchFamily="34" charset="0"/>
              <a:buChar char="•"/>
            </a:pPr>
            <a:r>
              <a:rPr lang="en-US" b="1" dirty="0" smtClean="0"/>
              <a:t>We serve millions of users and our solutions run on millions of servers. </a:t>
            </a:r>
            <a:r>
              <a:rPr lang="en-US" dirty="0" smtClean="0"/>
              <a:t>We have more than 15 years of experience with cloud computing through both consumer and business services (starting with MSN in 1995). </a:t>
            </a:r>
          </a:p>
          <a:p>
            <a:r>
              <a:rPr lang="en-US" dirty="0" smtClean="0"/>
              <a:t> </a:t>
            </a:r>
          </a:p>
          <a:p>
            <a:pPr marL="171161" indent="-171161">
              <a:buFont typeface="Arial" pitchFamily="34" charset="0"/>
              <a:buChar char="•"/>
            </a:pPr>
            <a:r>
              <a:rPr lang="en-US" b="1" dirty="0" smtClean="0"/>
              <a:t>We have spent over $2.3 billion dollars in building out our data center infrastructure to support our cloud platform. </a:t>
            </a:r>
            <a:r>
              <a:rPr lang="en-US" dirty="0" smtClean="0"/>
              <a:t>We deliver over 200 services 24 hours a day, seven days a week.</a:t>
            </a:r>
          </a:p>
          <a:p>
            <a:pPr marL="407300" lvl="1" indent="-171161"/>
            <a:r>
              <a:rPr lang="en-US" dirty="0" smtClean="0"/>
              <a:t>In terms of the physical infrastructure:</a:t>
            </a:r>
          </a:p>
          <a:p>
            <a:pPr marL="679890" lvl="2" indent="-171161"/>
            <a:r>
              <a:rPr lang="en-US" dirty="0" smtClean="0"/>
              <a:t>We have geo-distributed data centers, providing confidence that there is built-in redundancy if a data center is affected by a natural disaster. We consider over 35 weighted criteria including proximity to a stable power source and fiber optic networks, availability of affordable skilled labor, and affordable energy rates to determine the long-term viability of each site.</a:t>
            </a:r>
          </a:p>
          <a:p>
            <a:pPr marL="679890" lvl="2" indent="-171161"/>
            <a:r>
              <a:rPr lang="en-US" dirty="0" smtClean="0"/>
              <a:t>We also build our data centers using industry-leading modular designs, so they can be constructed more quickly for lower upfront and ongoing costs. </a:t>
            </a:r>
          </a:p>
          <a:p>
            <a:r>
              <a:rPr lang="en-US" dirty="0" smtClean="0"/>
              <a:t> </a:t>
            </a:r>
          </a:p>
          <a:p>
            <a:pPr marL="407300" lvl="1" indent="-171161"/>
            <a:r>
              <a:rPr lang="en-US" dirty="0" smtClean="0"/>
              <a:t>In terms of people resources, over 30,000 Microsoft engineers are involved in cloud-based activities, and we have more than 2,000 people in cloud infrastructure engineering and operations.</a:t>
            </a:r>
          </a:p>
          <a:p>
            <a:r>
              <a:rPr lang="en-US" dirty="0" smtClean="0"/>
              <a:t> </a:t>
            </a:r>
          </a:p>
          <a:p>
            <a:pPr marL="171161" indent="-171161">
              <a:buFont typeface="Arial" pitchFamily="34" charset="0"/>
              <a:buChar char="•"/>
            </a:pPr>
            <a:r>
              <a:rPr lang="en-US" b="1" dirty="0" smtClean="0"/>
              <a:t>We’re committed to operational excellence for Microsoft Online Services.</a:t>
            </a:r>
            <a:endParaRPr lang="en-US" dirty="0" smtClean="0"/>
          </a:p>
          <a:p>
            <a:pPr marL="407300" lvl="1" indent="-171161"/>
            <a:r>
              <a:rPr lang="en-US" dirty="0" smtClean="0"/>
              <a:t>Our federated Microsoft Operations Center has failover facilities in Redmond, India, and California to help ensure business continuity 24 hours a day, 7 days a week.</a:t>
            </a:r>
          </a:p>
          <a:p>
            <a:r>
              <a:rPr lang="en-US" dirty="0" smtClean="0"/>
              <a:t> </a:t>
            </a:r>
          </a:p>
          <a:p>
            <a:pPr marL="407300" lvl="1" indent="-171161"/>
            <a:r>
              <a:rPr lang="en-US" dirty="0" smtClean="0"/>
              <a:t>We obtain third-party audits and certifications so you can trust that our services are designed and operated with stringent safeguards. </a:t>
            </a:r>
          </a:p>
          <a:p>
            <a:pPr marL="679890" lvl="2" indent="-171161"/>
            <a:r>
              <a:rPr lang="en-US" dirty="0" smtClean="0"/>
              <a:t>Office 365 has International Organization for Standardization (ISO) 27001 certification and complies with European Union (EU) Safe Harbor principles. </a:t>
            </a:r>
          </a:p>
          <a:p>
            <a:pPr marL="679890" lvl="2" indent="-171161"/>
            <a:r>
              <a:rPr lang="en-US" dirty="0" smtClean="0"/>
              <a:t>The data centers and physical infrastructure that Office 365, Windows Azure, and other Microsoft online properties run on: </a:t>
            </a:r>
          </a:p>
          <a:p>
            <a:pPr marL="973082" lvl="3" indent="-171161"/>
            <a:r>
              <a:rPr lang="en-US" dirty="0" smtClean="0"/>
              <a:t>Have ISO 27001 certification. </a:t>
            </a:r>
          </a:p>
          <a:p>
            <a:pPr marL="973082" lvl="3" indent="-171161"/>
            <a:r>
              <a:rPr lang="en-US" dirty="0" smtClean="0"/>
              <a:t>Meet EU Safe Harbor principles. </a:t>
            </a:r>
          </a:p>
          <a:p>
            <a:pPr marL="973082" lvl="3" indent="-171161"/>
            <a:r>
              <a:rPr lang="en-US" dirty="0" smtClean="0"/>
              <a:t>Are audited annually against Statement on Auditing Standards No. 70 (SAS 70) (and will be audited against Statement on Standards for Attestation Engagements [SSAE] 16, which effectively replaces SAS 70, going forward). </a:t>
            </a:r>
          </a:p>
          <a:p>
            <a:pPr marL="973082" lvl="3" indent="-171161"/>
            <a:r>
              <a:rPr lang="en-US" dirty="0" smtClean="0"/>
              <a:t>Have Federal Information Security Management Act of 2002 (FISMA) certification.</a:t>
            </a:r>
          </a:p>
          <a:p>
            <a:r>
              <a:rPr lang="en-US" dirty="0" smtClean="0"/>
              <a:t> </a:t>
            </a:r>
          </a:p>
          <a:p>
            <a:pPr marL="407300" lvl="1" indent="-171161"/>
            <a:r>
              <a:rPr lang="en-US" dirty="0" smtClean="0"/>
              <a:t>We’re committed to operating efficient services and are continually improving our data center designs to save energy and lower their carbon footprint. Compared with data centers built just three years ago, our new data centers consume half the energy, and our goal is to construct data centers that average 1.125 in their power usage effectiveness (PUE) (where optimal energy use is 1 PUE), compared with an industry average of 2 PUE.</a:t>
            </a:r>
          </a:p>
          <a:p>
            <a:r>
              <a:rPr lang="en-US" dirty="0" smtClean="0"/>
              <a:t> </a:t>
            </a:r>
          </a:p>
          <a:p>
            <a:pPr marL="407300" lvl="1" indent="-171161"/>
            <a:r>
              <a:rPr lang="en-US" dirty="0" smtClean="0"/>
              <a:t>Our cloud services come with a financially backed 99.9 percent service level agreement (SLA)—if your applications and data aren’t available at least 99.9 percent of the time, we’ll compensate you.</a:t>
            </a:r>
          </a:p>
          <a:p>
            <a:r>
              <a:rPr lang="en-US" b="1" dirty="0" smtClean="0"/>
              <a:t> </a:t>
            </a:r>
            <a:endParaRPr lang="en-US" dirty="0" smtClean="0"/>
          </a:p>
          <a:p>
            <a:r>
              <a:rPr lang="en-US" b="1" dirty="0" smtClean="0"/>
              <a:t>Additional Information:</a:t>
            </a:r>
            <a:endParaRPr lang="en-US" dirty="0" smtClean="0"/>
          </a:p>
          <a:p>
            <a:pPr marL="171161" indent="-171161">
              <a:buFont typeface="Arial" pitchFamily="34" charset="0"/>
              <a:buChar char="•"/>
            </a:pPr>
            <a:r>
              <a:rPr lang="en-US" dirty="0" smtClean="0"/>
              <a:t>Online Services certification and security: </a:t>
            </a:r>
            <a:r>
              <a:rPr lang="en-US" u="sng" dirty="0" smtClean="0">
                <a:hlinkClick r:id="rId3"/>
              </a:rPr>
              <a:t>http://www.microsoft.com/online/legal/v2/en-us/MOS_PTC_Security_Audit.htm</a:t>
            </a:r>
            <a:r>
              <a:rPr lang="en-US" dirty="0" smtClean="0"/>
              <a:t> </a:t>
            </a:r>
          </a:p>
          <a:p>
            <a:endParaRPr lang="en-US" dirty="0"/>
          </a:p>
        </p:txBody>
      </p:sp>
      <p:sp>
        <p:nvSpPr>
          <p:cNvPr id="4" name="Date Placeholder 3"/>
          <p:cNvSpPr>
            <a:spLocks noGrp="1"/>
          </p:cNvSpPr>
          <p:nvPr>
            <p:ph type="dt" idx="10"/>
          </p:nvPr>
        </p:nvSpPr>
        <p:spPr/>
        <p:txBody>
          <a:bodyPr/>
          <a:lstStyle/>
          <a:p>
            <a:fld id="{CED6F8F0-7AB9-44A6-A3B2-9BD4B425408B}"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24</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98440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6">
              <a:spcAft>
                <a:spcPts val="339"/>
              </a:spcAft>
              <a:defRPr/>
            </a:pPr>
            <a:r>
              <a:rPr lang="en-US" dirty="0">
                <a:solidFill>
                  <a:schemeClr val="bg1"/>
                </a:solidFill>
              </a:rPr>
              <a:t>Microsoft has experience in getting more than 10 Million users to the cloud through a proven framework that enables a solution fit for your needs and a proper migration and change management plan.</a:t>
            </a:r>
          </a:p>
          <a:p>
            <a:endParaRPr lang="en-US" dirty="0" smtClean="0"/>
          </a:p>
          <a:p>
            <a:r>
              <a:rPr lang="en-US" dirty="0" smtClean="0"/>
              <a:t>The Customer Decision Framework outlines eight key decision points for enterprise customers.</a:t>
            </a:r>
            <a:r>
              <a:rPr lang="en-US" baseline="0" dirty="0" smtClean="0"/>
              <a:t> Not every customer needs to think about the same key points when moving to the cloud, but our experience has shown that typically all need to be addressed, before you can start benefitting from cloud solutions and experience a smooth transition and deployment experience.</a:t>
            </a:r>
          </a:p>
          <a:p>
            <a:endParaRPr lang="en-US" baseline="0" dirty="0" smtClean="0"/>
          </a:p>
          <a:p>
            <a:r>
              <a:rPr lang="en-US" baseline="0" dirty="0" smtClean="0"/>
              <a:t>This framework has been used by many of our customers,  and even received great feedback from Gartner in a recent briefing.</a:t>
            </a:r>
          </a:p>
          <a:p>
            <a:endParaRPr lang="en-US" dirty="0" smtClean="0"/>
          </a:p>
          <a:p>
            <a:pPr lvl="1">
              <a:spcBef>
                <a:spcPts val="611"/>
              </a:spcBef>
            </a:pPr>
            <a:r>
              <a:rPr lang="en-US" dirty="0" smtClean="0"/>
              <a:t>Capability and Technology Fit</a:t>
            </a:r>
          </a:p>
          <a:p>
            <a:pPr lvl="1">
              <a:spcBef>
                <a:spcPts val="611"/>
              </a:spcBef>
            </a:pPr>
            <a:r>
              <a:rPr lang="en-US" dirty="0" smtClean="0"/>
              <a:t>Business Value</a:t>
            </a:r>
          </a:p>
          <a:p>
            <a:pPr lvl="1">
              <a:spcBef>
                <a:spcPts val="611"/>
              </a:spcBef>
            </a:pPr>
            <a:r>
              <a:rPr lang="en-US" dirty="0" smtClean="0"/>
              <a:t>Security, Privacy, Data Sovereignty</a:t>
            </a:r>
          </a:p>
          <a:p>
            <a:pPr lvl="1">
              <a:spcBef>
                <a:spcPts val="611"/>
              </a:spcBef>
            </a:pPr>
            <a:r>
              <a:rPr lang="en-US" dirty="0" smtClean="0"/>
              <a:t>Legal &amp; Compliance</a:t>
            </a:r>
          </a:p>
          <a:p>
            <a:pPr lvl="1">
              <a:spcBef>
                <a:spcPts val="611"/>
              </a:spcBef>
            </a:pPr>
            <a:r>
              <a:rPr lang="en-US" dirty="0" smtClean="0"/>
              <a:t>Transaction</a:t>
            </a:r>
          </a:p>
          <a:p>
            <a:pPr lvl="1">
              <a:spcBef>
                <a:spcPts val="611"/>
              </a:spcBef>
            </a:pPr>
            <a:r>
              <a:rPr lang="en-US" dirty="0" smtClean="0"/>
              <a:t>Governance</a:t>
            </a:r>
          </a:p>
          <a:p>
            <a:pPr lvl="1">
              <a:spcBef>
                <a:spcPts val="611"/>
              </a:spcBef>
            </a:pPr>
            <a:r>
              <a:rPr lang="en-US" dirty="0" smtClean="0"/>
              <a:t>Services and Support</a:t>
            </a:r>
          </a:p>
          <a:p>
            <a:pPr lvl="1">
              <a:spcBef>
                <a:spcPts val="611"/>
              </a:spcBef>
            </a:pPr>
            <a:r>
              <a:rPr lang="en-US" dirty="0" smtClean="0"/>
              <a:t>Partner</a:t>
            </a:r>
          </a:p>
          <a:p>
            <a:pPr lvl="1">
              <a:spcBef>
                <a:spcPts val="611"/>
              </a:spcBef>
            </a:pPr>
            <a:endParaRPr lang="en-US" dirty="0" smtClean="0"/>
          </a:p>
          <a:p>
            <a:pPr lvl="1">
              <a:spcBef>
                <a:spcPts val="611"/>
              </a:spcBef>
            </a:pPr>
            <a:r>
              <a:rPr lang="en-US" dirty="0"/>
              <a:t>Internally this framework can help establish expectations with your key stakeholders and help in orchestrating a v-team by defining who does what, when, and to whom for each MSSP stage when driving the eight customer decisions.</a:t>
            </a:r>
          </a:p>
          <a:p>
            <a:pPr lvl="1">
              <a:spcBef>
                <a:spcPts val="611"/>
              </a:spcBef>
            </a:pPr>
            <a:endParaRPr lang="en-US" dirty="0"/>
          </a:p>
          <a:p>
            <a:pPr lvl="1">
              <a:spcBef>
                <a:spcPts val="611"/>
              </a:spcBef>
            </a:pPr>
            <a:r>
              <a:rPr lang="en-US" b="1" dirty="0"/>
              <a:t>[Note to sellers: The full details can be seen internally at http://office365onramp under the CDF Page. CDF will be executed by the SSP Office 365, but the top level introduction should be shared with customers at an early stage. It has proven to be a good differentiator for our solution.]</a:t>
            </a:r>
          </a:p>
          <a:p>
            <a:pPr lvl="1">
              <a:spcBef>
                <a:spcPts val="611"/>
              </a:spcBef>
            </a:pPr>
            <a:endParaRPr lang="en-US" dirty="0"/>
          </a:p>
          <a:p>
            <a:pPr lvl="1">
              <a:spcBef>
                <a:spcPts val="611"/>
              </a:spcBef>
            </a:pPr>
            <a:endParaRPr lang="en-US" dirty="0"/>
          </a:p>
        </p:txBody>
      </p:sp>
      <p:sp>
        <p:nvSpPr>
          <p:cNvPr id="4" name="Date Placeholder 3"/>
          <p:cNvSpPr>
            <a:spLocks noGrp="1"/>
          </p:cNvSpPr>
          <p:nvPr>
            <p:ph type="dt" idx="10"/>
          </p:nvPr>
        </p:nvSpPr>
        <p:spPr/>
        <p:txBody>
          <a:bodyPr/>
          <a:lstStyle/>
          <a:p>
            <a:fld id="{4E9C8DC0-F73A-4355-8597-FA236E09E118}"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25</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9988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C7883F-0521-4BBD-941F-A365E91B4F5F}"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lIns="91430" tIns="45715" rIns="91430" bIns="45715"/>
          <a:lstStyle/>
          <a:p>
            <a:r>
              <a:rPr lang="en-US" dirty="0" smtClean="0"/>
              <a:t>MGXFY13</a:t>
            </a:r>
          </a:p>
          <a:p>
            <a:endParaRPr lang="en-US" dirty="0"/>
          </a:p>
        </p:txBody>
      </p:sp>
      <p:sp>
        <p:nvSpPr>
          <p:cNvPr id="5" name="Footer Placeholder 4"/>
          <p:cNvSpPr>
            <a:spLocks noGrp="1"/>
          </p:cNvSpPr>
          <p:nvPr>
            <p:ph type="ftr" sz="quarter" idx="11"/>
          </p:nvPr>
        </p:nvSpPr>
        <p:spPr>
          <a:xfrm>
            <a:off x="0" y="8685213"/>
            <a:ext cx="2971800" cy="457200"/>
          </a:xfrm>
          <a:prstGeom prst="rect">
            <a:avLst/>
          </a:prstGeom>
        </p:spPr>
        <p:txBody>
          <a:bodyPr lIns="91430" tIns="45715" rIns="91430" bIns="45715"/>
          <a:lstStyle/>
          <a:p>
            <a:pPr defTabSz="91399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399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a:xfrm>
            <a:off x="3884614" y="0"/>
            <a:ext cx="2971800" cy="457200"/>
          </a:xfrm>
          <a:prstGeom prst="rect">
            <a:avLst/>
          </a:prstGeom>
        </p:spPr>
        <p:txBody>
          <a:bodyPr lIns="91430" tIns="45715" rIns="91430" bIns="45715"/>
          <a:lstStyle/>
          <a:p>
            <a:fld id="{DE802B57-E671-48AF-8420-DEEE63C043DA}" type="datetime1">
              <a:rPr lang="en-US" smtClean="0"/>
              <a:t>3/19/15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t>26</a:t>
            </a:fld>
            <a:endParaRPr lang="en-US" dirty="0"/>
          </a:p>
        </p:txBody>
      </p:sp>
    </p:spTree>
    <p:extLst>
      <p:ext uri="{BB962C8B-B14F-4D97-AF65-F5344CB8AC3E}">
        <p14:creationId xmlns:p14="http://schemas.microsoft.com/office/powerpoint/2010/main" val="1869889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lumMod val="50000"/>
                    <a:lumOff val="50000"/>
                  </a:schemeClr>
                </a:solidFill>
                <a:latin typeface="Segoe UI Light" pitchFamily="34" charset="0"/>
                <a:ea typeface="+mn-ea"/>
                <a:cs typeface="+mn-cs"/>
              </a:rPr>
              <a:t>Deploying Office 365 helps you realize business value from Office 365 and make the most out of your cloud investments.</a:t>
            </a:r>
          </a:p>
          <a:p>
            <a:endParaRPr lang="en-US" sz="900" kern="1200" dirty="0" smtClean="0">
              <a:solidFill>
                <a:schemeClr val="tx2"/>
              </a:solidFill>
              <a:latin typeface="Segoe UI Light" pitchFamily="34" charset="0"/>
              <a:ea typeface="+mn-ea"/>
              <a:cs typeface="+mn-cs"/>
            </a:endParaRPr>
          </a:p>
          <a:p>
            <a:r>
              <a:rPr lang="en-US" sz="900" kern="1200" dirty="0" smtClean="0">
                <a:solidFill>
                  <a:schemeClr val="tx2"/>
                </a:solidFill>
                <a:latin typeface="Segoe UI Light" pitchFamily="34" charset="0"/>
                <a:ea typeface="+mn-ea"/>
                <a:cs typeface="+mn-cs"/>
              </a:rPr>
              <a:t>Get started:</a:t>
            </a:r>
            <a:r>
              <a:rPr lang="en-US" sz="900" kern="1200" dirty="0" smtClean="0">
                <a:solidFill>
                  <a:schemeClr val="tx1">
                    <a:lumMod val="50000"/>
                    <a:lumOff val="50000"/>
                  </a:schemeClr>
                </a:solidFill>
                <a:latin typeface="Segoe UI Light" pitchFamily="34" charset="0"/>
                <a:ea typeface="+mn-ea"/>
                <a:cs typeface="+mn-cs"/>
              </a:rPr>
              <a:t> </a:t>
            </a:r>
          </a:p>
          <a:p>
            <a:pPr>
              <a:spcBef>
                <a:spcPts val="600"/>
              </a:spcBef>
            </a:pPr>
            <a:r>
              <a:rPr lang="en-US" sz="900" kern="1200" dirty="0" smtClean="0">
                <a:solidFill>
                  <a:schemeClr val="tx1">
                    <a:lumMod val="50000"/>
                    <a:lumOff val="50000"/>
                  </a:schemeClr>
                </a:solidFill>
                <a:latin typeface="Segoe UI Light" pitchFamily="34" charset="0"/>
                <a:ea typeface="+mn-ea"/>
                <a:cs typeface="+mn-cs"/>
              </a:rPr>
              <a:t>Begin planning with Microsoft Cloud Vantage Services or one of our Qualified Cloud Deployment partners and we will help fund the engagement.</a:t>
            </a:r>
          </a:p>
          <a:p>
            <a:endParaRPr lang="en-US" dirty="0"/>
          </a:p>
        </p:txBody>
      </p:sp>
      <p:sp>
        <p:nvSpPr>
          <p:cNvPr id="4" name="Date Placeholder 3"/>
          <p:cNvSpPr>
            <a:spLocks noGrp="1"/>
          </p:cNvSpPr>
          <p:nvPr>
            <p:ph type="dt" idx="10"/>
          </p:nvPr>
        </p:nvSpPr>
        <p:spPr/>
        <p:txBody>
          <a:bodyPr/>
          <a:lstStyle/>
          <a:p>
            <a:fld id="{9F131C10-D923-4C58-9415-90C5A2871D07}" type="datetime1">
              <a:rPr lang="en-US" smtClean="0"/>
              <a:t>3/19/15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27</a:t>
            </a:fld>
            <a:endParaRPr lang="en-US" dirty="0"/>
          </a:p>
        </p:txBody>
      </p:sp>
      <p:sp>
        <p:nvSpPr>
          <p:cNvPr id="6" name="Header Placeholder 5"/>
          <p:cNvSpPr>
            <a:spLocks noGrp="1"/>
          </p:cNvSpPr>
          <p:nvPr>
            <p:ph type="hdr" sz="quarter" idx="12"/>
          </p:nvPr>
        </p:nvSpPr>
        <p:spPr/>
        <p:txBody>
          <a:bodyPr/>
          <a:lstStyle/>
          <a:p>
            <a:r>
              <a:rPr lang="en-US" smtClean="0"/>
              <a:t>Microsoft Office</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79478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611"/>
              </a:spcBef>
            </a:pPr>
            <a:endParaRPr lang="en-US" dirty="0"/>
          </a:p>
        </p:txBody>
      </p:sp>
      <p:sp>
        <p:nvSpPr>
          <p:cNvPr id="4" name="Date Placeholder 3"/>
          <p:cNvSpPr>
            <a:spLocks noGrp="1"/>
          </p:cNvSpPr>
          <p:nvPr>
            <p:ph type="dt" idx="10"/>
          </p:nvPr>
        </p:nvSpPr>
        <p:spPr/>
        <p:txBody>
          <a:bodyPr/>
          <a:lstStyle/>
          <a:p>
            <a:fld id="{4E9C8DC0-F73A-4355-8597-FA236E09E118}"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28</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80310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611"/>
              </a:spcBef>
            </a:pPr>
            <a:endParaRPr lang="en-US" dirty="0"/>
          </a:p>
        </p:txBody>
      </p:sp>
      <p:sp>
        <p:nvSpPr>
          <p:cNvPr id="4" name="Date Placeholder 3"/>
          <p:cNvSpPr>
            <a:spLocks noGrp="1"/>
          </p:cNvSpPr>
          <p:nvPr>
            <p:ph type="dt" idx="10"/>
          </p:nvPr>
        </p:nvSpPr>
        <p:spPr/>
        <p:txBody>
          <a:bodyPr/>
          <a:lstStyle/>
          <a:p>
            <a:fld id="{4E9C8DC0-F73A-4355-8597-FA236E09E118}"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29</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80310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smtClean="0">
                <a:solidFill>
                  <a:schemeClr val="bg2"/>
                </a:solidFill>
              </a:rPr>
              <a:t>There </a:t>
            </a:r>
            <a:r>
              <a:rPr lang="en-US" dirty="0">
                <a:solidFill>
                  <a:schemeClr val="bg2"/>
                </a:solidFill>
              </a:rPr>
              <a:t>has never been a better time to move your company to the cloud. For a limited time, CAL Suite customers can add Office 365 to their EA with a small uplift, and we’ll help offset the cost of deployment.  So you can enjoy all the benefits of our premium cloud services right away.</a:t>
            </a:r>
          </a:p>
          <a:p>
            <a:pPr>
              <a:lnSpc>
                <a:spcPct val="100000"/>
              </a:lnSpc>
            </a:pPr>
            <a:endParaRPr lang="en-US" dirty="0">
              <a:solidFill>
                <a:schemeClr val="bg2"/>
              </a:solidFill>
            </a:endParaRPr>
          </a:p>
          <a:p>
            <a:pPr>
              <a:lnSpc>
                <a:spcPct val="100000"/>
              </a:lnSpc>
            </a:pPr>
            <a:endParaRPr lang="en-US" dirty="0">
              <a:solidFill>
                <a:schemeClr val="bg2"/>
              </a:solidFill>
            </a:endParaRPr>
          </a:p>
          <a:p>
            <a:r>
              <a:rPr lang="en-US" i="1" spc="-70" dirty="0">
                <a:solidFill>
                  <a:schemeClr val="bg1"/>
                </a:solidFill>
              </a:rPr>
              <a:t>NOTE 1: Promotional SKUs will be lead status through local LSS and only available through amendment</a:t>
            </a:r>
          </a:p>
          <a:p>
            <a:r>
              <a:rPr lang="en-US" i="1" spc="-70" dirty="0">
                <a:solidFill>
                  <a:schemeClr val="bg1"/>
                </a:solidFill>
              </a:rPr>
              <a:t>NOTE 2: Customers can buy SKU quantities up to number of CAL Suite (and Office where applicable) licenses they own; does not apply to K2</a:t>
            </a:r>
          </a:p>
          <a:p>
            <a:r>
              <a:rPr lang="en-US" i="1" spc="-70" dirty="0">
                <a:solidFill>
                  <a:schemeClr val="bg1"/>
                </a:solidFill>
              </a:rPr>
              <a:t>NOTE 3: Please choose the right Promo slide based on your customer EA Licenses Position</a:t>
            </a:r>
          </a:p>
          <a:p>
            <a:pPr marL="228587" indent="-228587">
              <a:buAutoNum type="arabicParenBoth"/>
            </a:pPr>
            <a:r>
              <a:rPr lang="en-US" i="1" spc="-70" dirty="0">
                <a:solidFill>
                  <a:schemeClr val="bg1"/>
                </a:solidFill>
              </a:rPr>
              <a:t>Requires Office Professional Plus; Office Standard seats must step up to Professional Plus to leverage E3 promo SKUs</a:t>
            </a:r>
          </a:p>
          <a:p>
            <a:pPr>
              <a:lnSpc>
                <a:spcPct val="100000"/>
              </a:lnSpc>
            </a:pPr>
            <a:endParaRPr lang="en-US" dirty="0">
              <a:solidFill>
                <a:schemeClr val="bg2"/>
              </a:solidFill>
            </a:endParaRPr>
          </a:p>
          <a:p>
            <a:pPr>
              <a:lnSpc>
                <a:spcPct val="100000"/>
              </a:lnSpc>
            </a:pPr>
            <a:r>
              <a:rPr lang="en-US" sz="1000" b="1" dirty="0"/>
              <a:t>Hero Motion:</a:t>
            </a:r>
          </a:p>
          <a:p>
            <a:pPr>
              <a:lnSpc>
                <a:spcPct val="100000"/>
              </a:lnSpc>
            </a:pPr>
            <a:r>
              <a:rPr lang="en-US" dirty="0">
                <a:solidFill>
                  <a:schemeClr val="bg2"/>
                </a:solidFill>
                <a:sym typeface="Wingdings" panose="05000000000000000000" pitchFamily="2" charset="2"/>
              </a:rPr>
              <a:t>Add E2 for a $3 or $4 per user, per month uplift (to ECAL or Core CAL, respectively).</a:t>
            </a:r>
          </a:p>
          <a:p>
            <a:endParaRPr lang="en-US" dirty="0" smtClean="0"/>
          </a:p>
          <a:p>
            <a:pPr>
              <a:lnSpc>
                <a:spcPct val="100000"/>
              </a:lnSpc>
              <a:spcBef>
                <a:spcPts val="600"/>
              </a:spcBef>
            </a:pPr>
            <a:r>
              <a:rPr lang="en-US" b="1" dirty="0">
                <a:solidFill>
                  <a:schemeClr val="bg2"/>
                </a:solidFill>
              </a:rPr>
              <a:t>Comments:</a:t>
            </a:r>
          </a:p>
          <a:p>
            <a:pPr indent="119057">
              <a:lnSpc>
                <a:spcPct val="100000"/>
              </a:lnSpc>
              <a:spcBef>
                <a:spcPts val="600"/>
              </a:spcBef>
            </a:pPr>
            <a:r>
              <a:rPr lang="en-US" dirty="0">
                <a:solidFill>
                  <a:schemeClr val="bg2"/>
                </a:solidFill>
              </a:rPr>
              <a:t>Same uplift applies to equivalent GOV SKUs</a:t>
            </a:r>
          </a:p>
          <a:p>
            <a:pPr indent="119057">
              <a:lnSpc>
                <a:spcPct val="100000"/>
              </a:lnSpc>
              <a:spcBef>
                <a:spcPts val="1200"/>
              </a:spcBef>
            </a:pPr>
            <a:r>
              <a:rPr lang="en-US" dirty="0">
                <a:solidFill>
                  <a:schemeClr val="bg2"/>
                </a:solidFill>
              </a:rPr>
              <a:t>EA Level A, USD prices shown, rounded to nearest $0.50</a:t>
            </a:r>
          </a:p>
          <a:p>
            <a:pPr indent="119057">
              <a:lnSpc>
                <a:spcPct val="100000"/>
              </a:lnSpc>
              <a:spcBef>
                <a:spcPts val="1200"/>
              </a:spcBef>
            </a:pPr>
            <a:r>
              <a:rPr lang="en-US" dirty="0">
                <a:solidFill>
                  <a:schemeClr val="bg2"/>
                </a:solidFill>
              </a:rPr>
              <a:t>Exact uplift depends on customer price </a:t>
            </a:r>
            <a:r>
              <a:rPr lang="en-US" dirty="0" smtClean="0">
                <a:solidFill>
                  <a:schemeClr val="bg2"/>
                </a:solidFill>
              </a:rPr>
              <a:t>level</a:t>
            </a:r>
          </a:p>
          <a:p>
            <a:pPr indent="119057" defTabSz="931736">
              <a:lnSpc>
                <a:spcPct val="100000"/>
              </a:lnSpc>
              <a:spcBef>
                <a:spcPts val="1200"/>
              </a:spcBef>
              <a:spcAft>
                <a:spcPts val="339"/>
              </a:spcAft>
              <a:defRPr/>
            </a:pPr>
            <a:r>
              <a:rPr lang="en-US" dirty="0"/>
              <a:t>Office 365 E4 is included as part of the promo and will also qualify for deployment funding, but sales tools to support the promo on E4 will not be ready until January 1, so transactions for E4 will take place starting then.  Pricing guidance will be provided to support proposals and selling ahead of the promo system availability.</a:t>
            </a:r>
          </a:p>
          <a:p>
            <a:pPr indent="119057">
              <a:lnSpc>
                <a:spcPct val="100000"/>
              </a:lnSpc>
              <a:spcBef>
                <a:spcPts val="1200"/>
              </a:spcBef>
            </a:pPr>
            <a:r>
              <a:rPr lang="en-US" dirty="0"/>
              <a:t>Deployment funds up to U$ 250,000 per customer</a:t>
            </a:r>
            <a:endParaRPr lang="en-US" dirty="0">
              <a:solidFill>
                <a:schemeClr val="bg2"/>
              </a:solidFill>
            </a:endParaRPr>
          </a:p>
          <a:p>
            <a:endParaRPr lang="en-US" dirty="0" smtClean="0"/>
          </a:p>
          <a:p>
            <a:r>
              <a:rPr lang="en-US" dirty="0" smtClean="0"/>
              <a:t>Deployment Offset:</a:t>
            </a:r>
          </a:p>
          <a:p>
            <a:endParaRPr lang="en-US" dirty="0" smtClean="0"/>
          </a:p>
          <a:p>
            <a:r>
              <a:rPr lang="en-US" sz="2000" b="1" spc="-70" dirty="0">
                <a:gradFill>
                  <a:gsLst>
                    <a:gs pos="2917">
                      <a:schemeClr val="bg2"/>
                    </a:gs>
                    <a:gs pos="95000">
                      <a:schemeClr val="bg2"/>
                    </a:gs>
                  </a:gsLst>
                  <a:lin ang="5400000" scaled="0"/>
                </a:gradFill>
              </a:rPr>
              <a:t>Partner Eligibility</a:t>
            </a:r>
          </a:p>
          <a:p>
            <a:pPr lvl="1"/>
            <a:r>
              <a:rPr lang="en-US" sz="2000" spc="-70" dirty="0">
                <a:gradFill>
                  <a:gsLst>
                    <a:gs pos="2917">
                      <a:schemeClr val="bg2"/>
                    </a:gs>
                    <a:gs pos="95000">
                      <a:schemeClr val="bg2"/>
                    </a:gs>
                  </a:gsLst>
                  <a:lin ang="5400000" scaled="0"/>
                </a:gradFill>
              </a:rPr>
              <a:t>MCS and external partners qualify</a:t>
            </a:r>
          </a:p>
          <a:p>
            <a:pPr lvl="1"/>
            <a:r>
              <a:rPr lang="en-US" sz="2000" spc="-70" dirty="0">
                <a:gradFill>
                  <a:gsLst>
                    <a:gs pos="2917">
                      <a:schemeClr val="bg2"/>
                    </a:gs>
                    <a:gs pos="95000">
                      <a:schemeClr val="bg2"/>
                    </a:gs>
                  </a:gsLst>
                  <a:lin ang="5400000" scaled="0"/>
                </a:gradFill>
              </a:rPr>
              <a:t>423 Cloud Deployment Partners</a:t>
            </a:r>
            <a:r>
              <a:rPr lang="en-US" sz="2000" spc="-70" baseline="30000" dirty="0">
                <a:gradFill>
                  <a:gsLst>
                    <a:gs pos="2917">
                      <a:schemeClr val="bg2"/>
                    </a:gs>
                    <a:gs pos="95000">
                      <a:schemeClr val="bg2"/>
                    </a:gs>
                  </a:gsLst>
                  <a:lin ang="5400000" scaled="0"/>
                </a:gradFill>
              </a:rPr>
              <a:t>(3)</a:t>
            </a:r>
          </a:p>
          <a:p>
            <a:pPr lvl="1"/>
            <a:r>
              <a:rPr lang="en-US" sz="2000" spc="-70" dirty="0">
                <a:gradFill>
                  <a:gsLst>
                    <a:gs pos="2917">
                      <a:schemeClr val="bg2"/>
                    </a:gs>
                    <a:gs pos="95000">
                      <a:schemeClr val="bg2"/>
                    </a:gs>
                  </a:gsLst>
                  <a:lin ang="5400000" scaled="0"/>
                </a:gradFill>
              </a:rPr>
              <a:t>Additional partners via Ignite training</a:t>
            </a:r>
            <a:r>
              <a:rPr lang="en-US" sz="2000" spc="-70" baseline="30000" dirty="0">
                <a:gradFill>
                  <a:gsLst>
                    <a:gs pos="2917">
                      <a:schemeClr val="bg2"/>
                    </a:gs>
                    <a:gs pos="95000">
                      <a:schemeClr val="bg2"/>
                    </a:gs>
                  </a:gsLst>
                  <a:lin ang="5400000" scaled="0"/>
                </a:gradFill>
              </a:rPr>
              <a:t>(4)</a:t>
            </a:r>
          </a:p>
          <a:p>
            <a:endParaRPr lang="en-US" dirty="0" smtClean="0"/>
          </a:p>
          <a:p>
            <a:pPr marL="342881" indent="-342881">
              <a:buAutoNum type="arabicParenBoth"/>
            </a:pPr>
            <a:r>
              <a:rPr lang="en-US" spc="-70" dirty="0">
                <a:gradFill>
                  <a:gsLst>
                    <a:gs pos="2917">
                      <a:schemeClr val="bg2"/>
                    </a:gs>
                    <a:gs pos="95000">
                      <a:schemeClr val="bg2"/>
                    </a:gs>
                  </a:gsLst>
                  <a:lin ang="5400000" scaled="0"/>
                </a:gradFill>
              </a:rPr>
              <a:t>Requires minimum purchase of 250 seats</a:t>
            </a:r>
          </a:p>
          <a:p>
            <a:pPr marL="342881" indent="-342881">
              <a:buAutoNum type="arabicParenBoth"/>
            </a:pPr>
            <a:r>
              <a:rPr lang="en-US" spc="-70" dirty="0">
                <a:gradFill>
                  <a:gsLst>
                    <a:gs pos="2917">
                      <a:schemeClr val="bg2"/>
                    </a:gs>
                    <a:gs pos="95000">
                      <a:schemeClr val="bg2"/>
                    </a:gs>
                  </a:gsLst>
                  <a:lin ang="5400000" scaled="0"/>
                </a:gradFill>
              </a:rPr>
              <a:t>Only E2, E3, Exch P1, and Exch P2 eligible; requires respective deployment, however funds can be utilized on any O365 product deployment</a:t>
            </a:r>
          </a:p>
          <a:p>
            <a:pPr marL="342881" indent="-342881">
              <a:buAutoNum type="arabicParenBoth"/>
            </a:pPr>
            <a:r>
              <a:rPr lang="en-US" spc="-70" dirty="0">
                <a:gradFill>
                  <a:gsLst>
                    <a:gs pos="2917">
                      <a:schemeClr val="bg2"/>
                    </a:gs>
                    <a:gs pos="95000">
                      <a:schemeClr val="bg2"/>
                    </a:gs>
                  </a:gsLst>
                  <a:lin ang="5400000" scaled="0"/>
                </a:gradFill>
              </a:rPr>
              <a:t>Eligibility based on having Cloud Accelerate designation + Messaging competency</a:t>
            </a:r>
          </a:p>
          <a:p>
            <a:pPr marL="342881" indent="-342881">
              <a:buAutoNum type="arabicParenBoth"/>
            </a:pPr>
            <a:r>
              <a:rPr lang="en-US" spc="-70" dirty="0">
                <a:gradFill>
                  <a:gsLst>
                    <a:gs pos="2917">
                      <a:schemeClr val="bg2"/>
                    </a:gs>
                    <a:gs pos="95000">
                      <a:schemeClr val="bg2"/>
                    </a:gs>
                  </a:gsLst>
                  <a:lin ang="5400000" scaled="0"/>
                </a:gradFill>
              </a:rPr>
              <a:t>14 in person Ignite events in Q2 &amp; Q3 + online Ignite training available December 2012 (target launch)</a:t>
            </a:r>
          </a:p>
          <a:p>
            <a:pPr marL="342881" indent="-342881">
              <a:buAutoNum type="arabicParenBoth"/>
            </a:pPr>
            <a:r>
              <a:rPr lang="en-US" spc="-70" dirty="0">
                <a:gradFill>
                  <a:gsLst>
                    <a:gs pos="2917">
                      <a:schemeClr val="bg2"/>
                    </a:gs>
                    <a:gs pos="95000">
                      <a:schemeClr val="bg2"/>
                    </a:gs>
                  </a:gsLst>
                  <a:lin ang="5400000" scaled="0"/>
                </a:gradFill>
              </a:rPr>
              <a:t>FTE or vendor must submit request</a:t>
            </a:r>
          </a:p>
          <a:p>
            <a:endParaRPr lang="en-US" dirty="0"/>
          </a:p>
        </p:txBody>
      </p:sp>
      <p:sp>
        <p:nvSpPr>
          <p:cNvPr id="4" name="Date Placeholder 3"/>
          <p:cNvSpPr>
            <a:spLocks noGrp="1"/>
          </p:cNvSpPr>
          <p:nvPr>
            <p:ph type="dt" idx="10"/>
          </p:nvPr>
        </p:nvSpPr>
        <p:spPr/>
        <p:txBody>
          <a:bodyPr/>
          <a:lstStyle/>
          <a:p>
            <a:fld id="{FCFFFF94-BC12-49A6-B6BE-0973F2DF2149}"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30</a:t>
            </a:fld>
            <a:endParaRPr lang="en-US" dirty="0"/>
          </a:p>
        </p:txBody>
      </p:sp>
      <p:sp>
        <p:nvSpPr>
          <p:cNvPr id="6" name="Header Placeholder 5"/>
          <p:cNvSpPr>
            <a:spLocks noGrp="1"/>
          </p:cNvSpPr>
          <p:nvPr>
            <p:ph type="hdr" sz="quarter" idx="12"/>
          </p:nvPr>
        </p:nvSpPr>
        <p:spPr/>
        <p:txBody>
          <a:bodyPr/>
          <a:lstStyle/>
          <a:p>
            <a:r>
              <a:rPr lang="en-US" dirty="0" smtClean="0"/>
              <a:t>Microsoft Office</a:t>
            </a:r>
            <a:endParaRPr lang="en-US" dirty="0"/>
          </a:p>
        </p:txBody>
      </p:sp>
      <p:sp>
        <p:nvSpPr>
          <p:cNvPr id="7" name="Footer Placeholder 6"/>
          <p:cNvSpPr>
            <a:spLocks noGrp="1"/>
          </p:cNvSpPr>
          <p:nvPr>
            <p:ph type="ftr" sz="quarter" idx="13"/>
          </p:nvPr>
        </p:nvSpPr>
        <p:spPr/>
        <p:txBody>
          <a:bodyPr/>
          <a:lstStyle/>
          <a:p>
            <a:pPr marL="236165" defTabSz="931416"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65" defTabSz="931416"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181442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611"/>
              </a:spcBef>
            </a:pPr>
            <a:endParaRPr lang="en-US" dirty="0"/>
          </a:p>
        </p:txBody>
      </p:sp>
      <p:sp>
        <p:nvSpPr>
          <p:cNvPr id="4" name="Date Placeholder 3"/>
          <p:cNvSpPr>
            <a:spLocks noGrp="1"/>
          </p:cNvSpPr>
          <p:nvPr>
            <p:ph type="dt" idx="10"/>
          </p:nvPr>
        </p:nvSpPr>
        <p:spPr/>
        <p:txBody>
          <a:bodyPr/>
          <a:lstStyle/>
          <a:p>
            <a:fld id="{4E9C8DC0-F73A-4355-8597-FA236E09E118}"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37</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80310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513FB31-291B-419E-8538-59F1022DAD1F}" type="datetime1">
              <a:rPr lang="en-US" smtClean="0"/>
              <a:t>3/19/15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43</a:t>
            </a:fld>
            <a:endParaRPr lang="en-US" dirty="0"/>
          </a:p>
        </p:txBody>
      </p:sp>
      <p:sp>
        <p:nvSpPr>
          <p:cNvPr id="6" name="Header Placeholder 5"/>
          <p:cNvSpPr>
            <a:spLocks noGrp="1"/>
          </p:cNvSpPr>
          <p:nvPr>
            <p:ph type="hdr" sz="quarter" idx="12"/>
          </p:nvPr>
        </p:nvSpPr>
        <p:spPr/>
        <p:txBody>
          <a:bodyPr/>
          <a:lstStyle/>
          <a:p>
            <a:r>
              <a:rPr lang="en-US" smtClean="0"/>
              <a:t>Microsoft Office</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80045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0" y="8831580"/>
            <a:ext cx="6052312" cy="361897"/>
          </a:xfrm>
          <a:prstGeom prst="rect">
            <a:avLst/>
          </a:prstGeom>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BB6559B-C68D-49B4-97AE-9BB74C417927}" type="datetime1">
              <a:rPr lang="en-US" smtClean="0">
                <a:solidFill>
                  <a:prstClr val="black"/>
                </a:solidFill>
              </a:rPr>
              <a:pPr/>
              <a:t>3/19/15</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144463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C7883F-0521-4BBD-941F-A365E91B4F5F}"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6238" y="479425"/>
            <a:ext cx="3717925" cy="2092325"/>
          </a:xfrm>
        </p:spPr>
      </p:sp>
      <p:sp>
        <p:nvSpPr>
          <p:cNvPr id="3" name="Notes Placeholder 2"/>
          <p:cNvSpPr>
            <a:spLocks noGrp="1"/>
          </p:cNvSpPr>
          <p:nvPr>
            <p:ph type="body" idx="1"/>
          </p:nvPr>
        </p:nvSpPr>
        <p:spPr>
          <a:xfrm>
            <a:off x="195315" y="3213391"/>
            <a:ext cx="6543040" cy="4195613"/>
          </a:xfrm>
        </p:spPr>
        <p:txBody>
          <a:bodyPr/>
          <a:lstStyle/>
          <a:p>
            <a:r>
              <a:rPr lang="en-US" dirty="0" smtClean="0"/>
              <a:t>1.2 Billion Smartphones, Tablets To Be Bought Worldwide In 2013; 821 Million This Year: 70% Of Total Device Sales</a:t>
            </a:r>
          </a:p>
          <a:p>
            <a:endParaRPr lang="en-US" dirty="0" smtClean="0"/>
          </a:p>
          <a:p>
            <a:r>
              <a:rPr lang="en-US" dirty="0" smtClean="0"/>
              <a:t>http://</a:t>
            </a:r>
            <a:r>
              <a:rPr lang="en-US" smtClean="0"/>
              <a:t>techcrunch.com/2012/11/06/gartner-1-2-billion-smartphones-tablets-to-be-bought-worldwide-in-2013-821-million-this-year-70-of-total-device-sales/</a:t>
            </a:r>
            <a:endParaRPr lang="en-US" dirty="0"/>
          </a:p>
        </p:txBody>
      </p:sp>
      <p:sp>
        <p:nvSpPr>
          <p:cNvPr id="4" name="Slide Number Placeholder 3"/>
          <p:cNvSpPr>
            <a:spLocks noGrp="1"/>
          </p:cNvSpPr>
          <p:nvPr>
            <p:ph type="sldNum" sz="quarter" idx="10"/>
          </p:nvPr>
        </p:nvSpPr>
        <p:spPr/>
        <p:txBody>
          <a:bodyPr/>
          <a:lstStyle/>
          <a:p>
            <a:fld id="{14979F40-820F-4F3D-8332-FDAADAF68E9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335705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6238" y="479425"/>
            <a:ext cx="3717925" cy="2092325"/>
          </a:xfrm>
        </p:spPr>
      </p:sp>
      <p:sp>
        <p:nvSpPr>
          <p:cNvPr id="3" name="Notes Placeholder 2"/>
          <p:cNvSpPr>
            <a:spLocks noGrp="1"/>
          </p:cNvSpPr>
          <p:nvPr>
            <p:ph type="body" idx="1"/>
          </p:nvPr>
        </p:nvSpPr>
        <p:spPr>
          <a:xfrm>
            <a:off x="195315" y="3213391"/>
            <a:ext cx="6543040" cy="4195613"/>
          </a:xfrm>
        </p:spPr>
        <p:txBody>
          <a:bodyPr/>
          <a:lstStyle/>
          <a:p>
            <a:r>
              <a:rPr lang="en-US" dirty="0" smtClean="0"/>
              <a:t>1.2 Billion Smartphones, Tablets To Be Bought Worldwide In 2013; 821 Million This Year: 70% Of Total Device Sales</a:t>
            </a:r>
          </a:p>
          <a:p>
            <a:endParaRPr lang="en-US" dirty="0" smtClean="0"/>
          </a:p>
          <a:p>
            <a:r>
              <a:rPr lang="en-US" dirty="0" smtClean="0"/>
              <a:t>http://</a:t>
            </a:r>
            <a:r>
              <a:rPr lang="en-US" smtClean="0"/>
              <a:t>techcrunch.com/2012/11/06/gartner-1-2-billion-smartphones-tablets-to-be-bought-worldwide-in-2013-821-million-this-year-70-of-total-device-sales/</a:t>
            </a:r>
            <a:endParaRPr lang="en-US" dirty="0"/>
          </a:p>
        </p:txBody>
      </p:sp>
      <p:sp>
        <p:nvSpPr>
          <p:cNvPr id="4" name="Slide Number Placeholder 3"/>
          <p:cNvSpPr>
            <a:spLocks noGrp="1"/>
          </p:cNvSpPr>
          <p:nvPr>
            <p:ph type="sldNum" sz="quarter" idx="10"/>
          </p:nvPr>
        </p:nvSpPr>
        <p:spPr/>
        <p:txBody>
          <a:bodyPr/>
          <a:lstStyle/>
          <a:p>
            <a:fld id="{14979F40-820F-4F3D-8332-FDAADAF68E9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335705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61">
              <a:spcAft>
                <a:spcPts val="338"/>
              </a:spcAft>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077766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0E81034-F825-4F90-A6E2-5E7506729C56}" type="datetime1">
              <a:rPr lang="en-US" smtClean="0"/>
              <a:t>3/19/15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12</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49424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0E81034-F825-4F90-A6E2-5E7506729C56}" type="datetime1">
              <a:rPr lang="en-US" smtClean="0"/>
              <a:t>3/19/15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13</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267587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b="1" dirty="0" smtClean="0"/>
              <a:t>Speaker</a:t>
            </a:r>
            <a:r>
              <a:rPr lang="en-US" b="1" baseline="0" dirty="0" smtClean="0"/>
              <a:t> Notes (1 minute):</a:t>
            </a:r>
            <a:endParaRPr lang="en-US" b="1" dirty="0" smtClean="0"/>
          </a:p>
          <a:p>
            <a:r>
              <a:rPr lang="en-US" dirty="0" smtClean="0"/>
              <a:t/>
            </a:r>
            <a:br>
              <a:rPr lang="en-US" dirty="0" smtClean="0"/>
            </a:br>
            <a:r>
              <a:rPr lang="en-US" dirty="0" smtClean="0"/>
              <a:t>Office</a:t>
            </a:r>
            <a:r>
              <a:rPr lang="en-US" baseline="0" dirty="0" smtClean="0"/>
              <a:t> 365 offers the tools and technologies to deliver leading experiences messaging with Exchange Online, collaboration with SharePoint Online, unified communications with Lync Online and of course rich Office application experiences with Office 365 ProPlus. (click) Office 365 ProPlus is the full version of Office, you can use it without an Internet connection, and it works with the customizations you have made over the years. Deploy it how you normally would deploy Office and you can use Office with your existing in-house SharePoint or Exchange services and whether you want to allow cloud file storage is up to you. </a:t>
            </a:r>
          </a:p>
          <a:p>
            <a:endParaRPr lang="en-US" baseline="0" dirty="0" smtClean="0"/>
          </a:p>
          <a:p>
            <a:r>
              <a:rPr lang="en-US" baseline="0" dirty="0" smtClean="0"/>
              <a:t>We’ll focus the rest of our time talking about Office 365 ProPlus and the optimizations we have made to improve user and IT experiences for adopting the new Office. </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D12675F0-B1E5-446A-9F86-8AEC9B13B278}" type="datetime1">
              <a:rPr lang="en-US" smtClean="0">
                <a:solidFill>
                  <a:prstClr val="black"/>
                </a:solidFill>
              </a:rPr>
              <a:pPr/>
              <a:t>3/19/15</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4ED4314-266A-4E1A-A14B-80BE5EF4B635}"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70033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4" name="Picture 3"/>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7615004" y="5141844"/>
            <a:ext cx="4362138" cy="1511037"/>
          </a:xfrm>
          <a:prstGeom prst="rect">
            <a:avLst/>
          </a:prstGeom>
        </p:spPr>
      </p:pic>
    </p:spTree>
    <p:extLst>
      <p:ext uri="{BB962C8B-B14F-4D97-AF65-F5344CB8AC3E}">
        <p14:creationId xmlns:p14="http://schemas.microsoft.com/office/powerpoint/2010/main" val="771594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20700" y="1447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277928" y="14478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Click to 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4293625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699" y="1447800"/>
            <a:ext cx="5433533"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967211698"/>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6208713" y="0"/>
            <a:ext cx="5980112" cy="6858000"/>
          </a:xfrm>
        </p:spPr>
        <p:txBody>
          <a:bodyPr lIns="182880" anchor="ctr"/>
          <a:lstStyle>
            <a:lvl1pPr marL="0" indent="0" algn="l">
              <a:buNone/>
              <a:defRPr/>
            </a:lvl1pPr>
          </a:lstStyle>
          <a:p>
            <a:r>
              <a:rPr lang="en-US" dirty="0" smtClean="0"/>
              <a:t>Click to insert photo.</a:t>
            </a:r>
            <a:endParaRPr lang="en-US" dirty="0"/>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3857246188"/>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8090" y="1447801"/>
            <a:ext cx="5433533"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6218090"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5980112" cy="6858000"/>
          </a:xfrm>
        </p:spPr>
        <p:txBody>
          <a:bodyPr lIns="182880" anchor="ctr"/>
          <a:lstStyle>
            <a:lvl1pPr marL="0" indent="0" algn="l">
              <a:buNone/>
              <a:defRPr/>
            </a:lvl1pPr>
          </a:lstStyle>
          <a:p>
            <a:r>
              <a:rPr lang="en-US" dirty="0" smtClean="0"/>
              <a:t>Click to insert photo.</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1323755958"/>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5" y="0"/>
            <a:ext cx="598646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1235027995"/>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5" y="0"/>
            <a:ext cx="598646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110148630"/>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5" y="0"/>
            <a:ext cx="598646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Tree>
    <p:extLst>
      <p:ext uri="{BB962C8B-B14F-4D97-AF65-F5344CB8AC3E}">
        <p14:creationId xmlns:p14="http://schemas.microsoft.com/office/powerpoint/2010/main" val="1955354943"/>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6208713" y="0"/>
            <a:ext cx="5980112" cy="6858000"/>
          </a:xfrm>
        </p:spPr>
        <p:txBody>
          <a:bodyPr lIns="182880" anchor="ctr"/>
          <a:lstStyle>
            <a:lvl1pPr marL="0" indent="0" algn="l">
              <a:buNone/>
              <a:defRPr/>
            </a:lvl1pPr>
          </a:lstStyle>
          <a:p>
            <a:r>
              <a:rPr lang="en-US" dirty="0" smtClean="0"/>
              <a:t>Click to insert photo.</a:t>
            </a:r>
            <a:endParaRPr lang="en-US" dirty="0"/>
          </a:p>
        </p:txBody>
      </p:sp>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2692672228"/>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Tree>
    <p:extLst>
      <p:ext uri="{BB962C8B-B14F-4D97-AF65-F5344CB8AC3E}">
        <p14:creationId xmlns:p14="http://schemas.microsoft.com/office/powerpoint/2010/main" val="149392577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13706418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6" name="Picture 5"/>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20657508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7413" y="0"/>
            <a:ext cx="6221411"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8090"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6218090"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5980112" cy="6858000"/>
          </a:xfrm>
        </p:spPr>
        <p:txBody>
          <a:bodyPr lIns="182880" anchor="ctr"/>
          <a:lstStyle>
            <a:lvl1pPr marL="0" indent="0" algn="l">
              <a:buNone/>
              <a:defRPr/>
            </a:lvl1pPr>
          </a:lstStyle>
          <a:p>
            <a:r>
              <a:rPr lang="en-US" dirty="0" smtClean="0"/>
              <a:t>Click to insert photo.</a:t>
            </a:r>
            <a:endParaRPr lang="en-US" dirty="0"/>
          </a:p>
        </p:txBody>
      </p:sp>
      <p:pic>
        <p:nvPicPr>
          <p:cNvPr id="8" name="Picture 7"/>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2795969827"/>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0"/>
            <a:ext cx="12188825"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700" y="1358053"/>
            <a:ext cx="11152188"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
        <p:nvSpPr>
          <p:cNvPr id="11" name="Content Placeholder 4"/>
          <p:cNvSpPr>
            <a:spLocks noGrp="1"/>
          </p:cNvSpPr>
          <p:nvPr>
            <p:ph sz="quarter" idx="13"/>
          </p:nvPr>
        </p:nvSpPr>
        <p:spPr>
          <a:xfrm>
            <a:off x="520700" y="4343400"/>
            <a:ext cx="11152188"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smtClean="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2542615481"/>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Tree>
    <p:extLst>
      <p:ext uri="{BB962C8B-B14F-4D97-AF65-F5344CB8AC3E}">
        <p14:creationId xmlns:p14="http://schemas.microsoft.com/office/powerpoint/2010/main" val="33111357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7073846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02754590"/>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0" y="1155940"/>
            <a:ext cx="12188825"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318" y="1447800"/>
            <a:ext cx="11152188"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700" y="228600"/>
            <a:ext cx="11152188"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19112" y="1447799"/>
            <a:ext cx="11149013"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5309969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sp>
        <p:nvSpPr>
          <p:cNvPr id="4" name="Rectangle 3"/>
          <p:cNvSpPr/>
          <p:nvPr userDrawn="1"/>
        </p:nvSpPr>
        <p:spPr bwMode="auto">
          <a:xfrm>
            <a:off x="1" y="3897445"/>
            <a:ext cx="12188825" cy="2960557"/>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76164" tIns="38082" rIns="76164" bIns="38082" anchor="ctr"/>
          <a:lstStyle/>
          <a:p>
            <a:pPr algn="ctr" defTabSz="761388">
              <a:defRPr/>
            </a:pPr>
            <a:endParaRPr lang="en-US" sz="150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422277" y="436418"/>
            <a:ext cx="11398251" cy="484748"/>
          </a:xfrm>
        </p:spPr>
        <p:txBody>
          <a:bodyPr/>
          <a:lstStyle>
            <a:lvl1pPr algn="l" defTabSz="914081" rtl="0" eaLnBrk="1" latinLnBrk="0" hangingPunct="1">
              <a:lnSpc>
                <a:spcPct val="90000"/>
              </a:lnSpc>
              <a:spcBef>
                <a:spcPct val="0"/>
              </a:spcBef>
              <a:buNone/>
              <a:defRPr lang="en-US" sz="3499"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7" name="Text Placeholder 4"/>
          <p:cNvSpPr>
            <a:spLocks noGrp="1"/>
          </p:cNvSpPr>
          <p:nvPr>
            <p:ph type="body" sz="quarter" idx="10"/>
          </p:nvPr>
        </p:nvSpPr>
        <p:spPr>
          <a:xfrm>
            <a:off x="422275" y="1198567"/>
            <a:ext cx="11398250" cy="1988237"/>
          </a:xfrm>
          <a:noFill/>
          <a:ln w="9525">
            <a:noFill/>
            <a:miter lim="800000"/>
            <a:headEnd/>
            <a:tailEnd/>
          </a:ln>
        </p:spPr>
        <p:txBody>
          <a:bodyPr vert="horz" wrap="square" lIns="0" tIns="0" rIns="0" bIns="0" numCol="1" anchor="t" anchorCtr="0" compatLnSpc="1">
            <a:prstTxWarp prst="textNoShape">
              <a:avLst/>
            </a:prstTxWarp>
            <a:spAutoFit/>
          </a:bodyPr>
          <a:lstStyle>
            <a:lvl1pPr marL="380819" indent="-380819">
              <a:buFont typeface="Arial" pitchFamily="34" charset="0"/>
              <a:buChar char="•"/>
              <a:defRPr lang="en-US" dirty="0" smtClean="0"/>
            </a:lvl1pPr>
            <a:lvl2pPr marL="661145" indent="-275036">
              <a:defRPr lang="en-US" baseline="0" dirty="0" smtClean="0"/>
            </a:lvl2pPr>
            <a:lvl3pPr>
              <a:defRPr lang="en-US" baseline="0" dirty="0" smtClean="0"/>
            </a:lvl3pPr>
            <a:lvl4pPr>
              <a:defRPr lang="en-US" baseline="0"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Date Placeholder 3"/>
          <p:cNvSpPr txBox="1">
            <a:spLocks/>
          </p:cNvSpPr>
          <p:nvPr userDrawn="1"/>
        </p:nvSpPr>
        <p:spPr>
          <a:xfrm>
            <a:off x="8458363" y="6521467"/>
            <a:ext cx="3245524"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chemeClr val="tx1">
                    <a:lumMod val="65000"/>
                    <a:lumOff val="35000"/>
                  </a:schemeClr>
                </a:solidFill>
              </a:rPr>
              <a:t>Copyright© </a:t>
            </a:r>
            <a:r>
              <a:rPr lang="en-US" sz="900" dirty="0" smtClean="0">
                <a:solidFill>
                  <a:schemeClr val="tx1">
                    <a:lumMod val="65000"/>
                    <a:lumOff val="35000"/>
                  </a:schemeClr>
                </a:solidFill>
              </a:rPr>
              <a:t>2012 </a:t>
            </a:r>
            <a:r>
              <a:rPr lang="en-US" sz="900" dirty="0">
                <a:solidFill>
                  <a:schemeClr val="tx1">
                    <a:lumMod val="65000"/>
                    <a:lumOff val="35000"/>
                  </a:schemeClr>
                </a:solidFill>
              </a:rPr>
              <a:t>Microsoft Corporation</a:t>
            </a:r>
          </a:p>
        </p:txBody>
      </p:sp>
      <p:sp>
        <p:nvSpPr>
          <p:cNvPr id="10" name="Rectangle 9"/>
          <p:cNvSpPr/>
          <p:nvPr userDrawn="1"/>
        </p:nvSpPr>
        <p:spPr>
          <a:xfrm>
            <a:off x="5527750" y="6521467"/>
            <a:ext cx="1133029" cy="138499"/>
          </a:xfrm>
          <a:prstGeom prst="rect">
            <a:avLst/>
          </a:prstGeom>
        </p:spPr>
        <p:txBody>
          <a:bodyPr wrap="none" lIns="0" tIns="0" rIns="0" bIns="0" anchor="t" anchorCtr="0">
            <a:spAutoFit/>
          </a:bodyPr>
          <a:lstStyle/>
          <a:p>
            <a:r>
              <a:rPr lang="en-US" sz="900" b="1" dirty="0">
                <a:solidFill>
                  <a:schemeClr val="tx1">
                    <a:lumMod val="65000"/>
                    <a:lumOff val="35000"/>
                  </a:schemeClr>
                </a:solidFill>
              </a:rPr>
              <a:t>NDA Disclosure Only</a:t>
            </a:r>
          </a:p>
        </p:txBody>
      </p:sp>
    </p:spTree>
    <p:extLst>
      <p:ext uri="{BB962C8B-B14F-4D97-AF65-F5344CB8AC3E}">
        <p14:creationId xmlns:p14="http://schemas.microsoft.com/office/powerpoint/2010/main" val="10734174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quarter" idx="10"/>
          </p:nvPr>
        </p:nvSpPr>
        <p:spPr>
          <a:xfrm>
            <a:off x="611188" y="1449388"/>
            <a:ext cx="10972800" cy="1725088"/>
          </a:xfrm>
        </p:spPr>
        <p:txBody>
          <a:bodyPr>
            <a:spAutoFit/>
          </a:bodyPr>
          <a:lstStyle>
            <a:lvl1pPr>
              <a:defRPr>
                <a:latin typeface="Segoe UI"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28776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139" y="4343400"/>
            <a:ext cx="10237786" cy="461665"/>
          </a:xfrm>
        </p:spPr>
        <p:txBody>
          <a:bodyPr>
            <a:noAutofit/>
          </a:bodyPr>
          <a:lstStyle>
            <a:lvl1pPr marL="0" indent="0" algn="l">
              <a:lnSpc>
                <a:spcPct val="90000"/>
              </a:lnSpc>
              <a:spcBef>
                <a:spcPts val="0"/>
              </a:spcBef>
              <a:buNone/>
              <a:defRPr lang="en-US" sz="3600" kern="1200" spc="-70" baseline="0" dirty="0">
                <a:gradFill>
                  <a:gsLst>
                    <a:gs pos="2083">
                      <a:schemeClr val="bg2"/>
                    </a:gs>
                    <a:gs pos="99000">
                      <a:schemeClr val="bg2"/>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973138" y="2739678"/>
            <a:ext cx="1024572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73138" y="1447800"/>
            <a:ext cx="10237787" cy="914096"/>
          </a:xfrm>
        </p:spPr>
        <p:txBody>
          <a:bodyPr wrap="square" anchor="b">
            <a:noAutofit/>
          </a:bodyPr>
          <a:lstStyle>
            <a:lvl1pPr marL="0" indent="0">
              <a:buNone/>
              <a:defRPr sz="6600" spc="-150"/>
            </a:lvl1pPr>
          </a:lstStyle>
          <a:p>
            <a:pPr lvl="0"/>
            <a:r>
              <a:rPr lang="en-US" smtClean="0"/>
              <a:t>Click to edit Master text styles</a:t>
            </a:r>
          </a:p>
        </p:txBody>
      </p:sp>
    </p:spTree>
    <p:extLst>
      <p:ext uri="{BB962C8B-B14F-4D97-AF65-F5344CB8AC3E}">
        <p14:creationId xmlns:p14="http://schemas.microsoft.com/office/powerpoint/2010/main" val="26015579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069008"/>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12188825" cy="6858000"/>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6184" tIns="38092" rIns="76184" bIns="38092" numCol="1" rtlCol="0" anchor="ctr" anchorCtr="0" compatLnSpc="1">
            <a:prstTxWarp prst="textNoShape">
              <a:avLst/>
            </a:prstTxWarp>
          </a:bodyPr>
          <a:lstStyle/>
          <a:p>
            <a:pPr algn="ctr" defTabSz="761616"/>
            <a:endParaRPr lang="en-US" sz="1900"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3"/>
          <p:cNvSpPr txBox="1">
            <a:spLocks/>
          </p:cNvSpPr>
          <p:nvPr userDrawn="1"/>
        </p:nvSpPr>
        <p:spPr>
          <a:xfrm>
            <a:off x="8458363" y="6521465"/>
            <a:ext cx="3245524"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chemeClr val="tx1">
                    <a:lumMod val="65000"/>
                    <a:lumOff val="35000"/>
                  </a:schemeClr>
                </a:solidFill>
              </a:rPr>
              <a:t>Copyright© </a:t>
            </a:r>
            <a:r>
              <a:rPr lang="en-US" sz="900" dirty="0" smtClean="0">
                <a:solidFill>
                  <a:schemeClr val="tx1">
                    <a:lumMod val="65000"/>
                    <a:lumOff val="35000"/>
                  </a:schemeClr>
                </a:solidFill>
              </a:rPr>
              <a:t>2012 </a:t>
            </a:r>
            <a:r>
              <a:rPr lang="en-US" sz="900" dirty="0">
                <a:solidFill>
                  <a:schemeClr val="tx1">
                    <a:lumMod val="65000"/>
                    <a:lumOff val="35000"/>
                  </a:schemeClr>
                </a:solidFill>
              </a:rPr>
              <a:t>Microsoft Corporation</a:t>
            </a:r>
          </a:p>
        </p:txBody>
      </p:sp>
      <p:sp>
        <p:nvSpPr>
          <p:cNvPr id="8" name="Rectangle 7"/>
          <p:cNvSpPr/>
          <p:nvPr userDrawn="1"/>
        </p:nvSpPr>
        <p:spPr>
          <a:xfrm>
            <a:off x="5527750" y="6521465"/>
            <a:ext cx="1133324" cy="138499"/>
          </a:xfrm>
          <a:prstGeom prst="rect">
            <a:avLst/>
          </a:prstGeom>
        </p:spPr>
        <p:txBody>
          <a:bodyPr wrap="none" lIns="0" tIns="0" rIns="0" bIns="0" anchor="t" anchorCtr="0">
            <a:spAutoFit/>
          </a:bodyPr>
          <a:lstStyle/>
          <a:p>
            <a:r>
              <a:rPr lang="en-US" sz="900" b="1" dirty="0">
                <a:solidFill>
                  <a:schemeClr val="tx1">
                    <a:lumMod val="65000"/>
                    <a:lumOff val="35000"/>
                  </a:schemeClr>
                </a:solidFill>
              </a:rPr>
              <a:t>NDA Disclosure Only</a:t>
            </a:r>
          </a:p>
        </p:txBody>
      </p:sp>
    </p:spTree>
    <p:extLst>
      <p:ext uri="{BB962C8B-B14F-4D97-AF65-F5344CB8AC3E}">
        <p14:creationId xmlns:p14="http://schemas.microsoft.com/office/powerpoint/2010/main" val="8012882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70979077"/>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3047206" y="6477873"/>
            <a:ext cx="8379817" cy="380127"/>
          </a:xfrm>
          <a:prstGeom prst="rect">
            <a:avLst/>
          </a:prstGeom>
        </p:spPr>
        <p:txBody>
          <a:bodyPr/>
          <a:lstStyle/>
          <a:p>
            <a:endParaRPr lang="en-US" dirty="0"/>
          </a:p>
        </p:txBody>
      </p:sp>
      <p:sp>
        <p:nvSpPr>
          <p:cNvPr id="5" name="Slide Number Placeholder 4"/>
          <p:cNvSpPr>
            <a:spLocks noGrp="1"/>
          </p:cNvSpPr>
          <p:nvPr>
            <p:ph type="sldNum" sz="quarter" idx="12"/>
          </p:nvPr>
        </p:nvSpPr>
        <p:spPr>
          <a:xfrm>
            <a:off x="11427024" y="6478587"/>
            <a:ext cx="761800" cy="379413"/>
          </a:xfrm>
          <a:prstGeom prst="rect">
            <a:avLst/>
          </a:prstGeom>
        </p:spPr>
        <p:txBody>
          <a:bodyPr/>
          <a:lstStyle/>
          <a:p>
            <a:fld id="{6A4C1A4A-E5E6-4CC1-B72C-A20A4EB3E2D2}" type="slidenum">
              <a:rPr lang="en-US" smtClean="0"/>
              <a:pPr/>
              <a:t>‹#›</a:t>
            </a:fld>
            <a:endParaRPr lang="en-US" dirty="0"/>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Tree>
    <p:extLst>
      <p:ext uri="{BB962C8B-B14F-4D97-AF65-F5344CB8AC3E}">
        <p14:creationId xmlns:p14="http://schemas.microsoft.com/office/powerpoint/2010/main" val="3870022301"/>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278" y="436565"/>
            <a:ext cx="11398250" cy="45012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22278" y="1198565"/>
            <a:ext cx="11398250" cy="13378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590213" y="6344945"/>
            <a:ext cx="1371600" cy="436856"/>
          </a:xfrm>
          <a:prstGeom prst="rect">
            <a:avLst/>
          </a:prstGeom>
        </p:spPr>
      </p:pic>
    </p:spTree>
    <p:extLst>
      <p:ext uri="{BB962C8B-B14F-4D97-AF65-F5344CB8AC3E}">
        <p14:creationId xmlns:p14="http://schemas.microsoft.com/office/powerpoint/2010/main" val="19446243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martArt">
    <p:bg>
      <p:bgRef idx="1001">
        <a:schemeClr val="bg1"/>
      </p:bgRef>
    </p:bg>
    <p:spTree>
      <p:nvGrpSpPr>
        <p:cNvPr id="1" name=""/>
        <p:cNvGrpSpPr/>
        <p:nvPr/>
      </p:nvGrpSpPr>
      <p:grpSpPr>
        <a:xfrm>
          <a:off x="0" y="0"/>
          <a:ext cx="0" cy="0"/>
          <a:chOff x="0" y="0"/>
          <a:chExt cx="0" cy="0"/>
        </a:xfrm>
      </p:grpSpPr>
      <p:sp>
        <p:nvSpPr>
          <p:cNvPr id="12" name="SmartArt-Platzhalter 11"/>
          <p:cNvSpPr>
            <a:spLocks noGrp="1"/>
          </p:cNvSpPr>
          <p:nvPr>
            <p:ph type="dgm" sz="quarter" idx="17"/>
          </p:nvPr>
        </p:nvSpPr>
        <p:spPr bwMode="auto"/>
        <p:txBody>
          <a:bodyPr/>
          <a:lstStyle>
            <a:lvl1pPr>
              <a:buClr>
                <a:schemeClr val="accent6">
                  <a:lumMod val="50000"/>
                </a:schemeClr>
              </a:buClr>
              <a:buFont typeface="Wingdings" pitchFamily="2" charset="2"/>
              <a:buChar char="§"/>
              <a:defRPr/>
            </a:lvl1pPr>
          </a:lstStyle>
          <a:p>
            <a:endParaRPr lang="en-GB" dirty="0"/>
          </a:p>
        </p:txBody>
      </p:sp>
      <p:sp>
        <p:nvSpPr>
          <p:cNvPr id="7" name="Foliennummernplatzhalter 20"/>
          <p:cNvSpPr>
            <a:spLocks noGrp="1"/>
          </p:cNvSpPr>
          <p:nvPr>
            <p:ph type="sldNum" sz="quarter" idx="4"/>
          </p:nvPr>
        </p:nvSpPr>
        <p:spPr>
          <a:xfrm>
            <a:off x="11674986" y="6492876"/>
            <a:ext cx="513841" cy="365125"/>
          </a:xfrm>
          <a:prstGeom prst="rect">
            <a:avLst/>
          </a:prstGeom>
        </p:spPr>
        <p:txBody>
          <a:bodyPr lIns="121899" tIns="60949" rIns="121899" bIns="60949">
            <a:noAutofit/>
          </a:bodyPr>
          <a:lstStyle>
            <a:lvl1pPr>
              <a:defRPr sz="1100">
                <a:latin typeface="Calibri" pitchFamily="34" charset="0"/>
              </a:defRPr>
            </a:lvl1pPr>
          </a:lstStyle>
          <a:p>
            <a:fld id="{76D8E909-938B-47AE-BA6E-C31282E5C101}" type="slidenum">
              <a:rPr lang="de-DE" smtClean="0"/>
              <a:pPr/>
              <a:t>‹#›</a:t>
            </a:fld>
            <a:endParaRPr lang="de-DE" dirty="0"/>
          </a:p>
        </p:txBody>
      </p:sp>
    </p:spTree>
    <p:extLst>
      <p:ext uri="{BB962C8B-B14F-4D97-AF65-F5344CB8AC3E}">
        <p14:creationId xmlns:p14="http://schemas.microsoft.com/office/powerpoint/2010/main" val="3263919741"/>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Orange">
    <p:bg>
      <p:bgPr>
        <a:solidFill>
          <a:srgbClr val="EB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a:prstGeom prst="rect">
            <a:avLst/>
          </a:prstGeom>
        </p:spPr>
        <p:txBody>
          <a:bodyPr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a:prstGeom prst="rect">
            <a:avLst/>
          </a:prstGeom>
        </p:spPr>
        <p:txBody>
          <a:bodyPr>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3274273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Green">
    <p:bg>
      <p:bgPr>
        <a:solidFill>
          <a:srgbClr val="00723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a:prstGeom prst="rect">
            <a:avLst/>
          </a:prstGeom>
        </p:spPr>
        <p:txBody>
          <a:bodyPr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a:prstGeom prst="rect">
            <a:avLst/>
          </a:prstGeom>
        </p:spPr>
        <p:txBody>
          <a:bodyPr>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12596783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rgbClr val="00188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a:prstGeom prst="rect">
            <a:avLst/>
          </a:prstGeom>
        </p:spPr>
        <p:txBody>
          <a:bodyPr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a:prstGeom prst="rect">
            <a:avLst/>
          </a:prstGeom>
        </p:spPr>
        <p:txBody>
          <a:bodyPr>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35870760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a:prstGeom prst="rect">
            <a:avLst/>
          </a:prstGeom>
        </p:spPr>
        <p:txBody>
          <a:bodyPr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a:prstGeom prst="rect">
            <a:avLst/>
          </a:prstGeom>
        </p:spPr>
        <p:txBody>
          <a:bodyPr>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21677948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21748168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unchy Slide Orange">
    <p:bg>
      <p:bgPr>
        <a:solidFill>
          <a:srgbClr val="EB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a:prstGeom prst="rect">
            <a:avLst/>
          </a:prstGeo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5" name="Picture 4"/>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39982301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unchy Slide Green">
    <p:bg>
      <p:bgPr>
        <a:solidFill>
          <a:srgbClr val="00723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a:prstGeom prst="rect">
            <a:avLst/>
          </a:prstGeo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5" name="Picture 4"/>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3748747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unchy Slide Blue">
    <p:bg>
      <p:bgPr>
        <a:solidFill>
          <a:srgbClr val="00188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a:prstGeom prst="rect">
            <a:avLst/>
          </a:prstGeo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5" name="Picture 4"/>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10711247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nchy Slide Purple">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a:prstGeom prst="rect">
            <a:avLst/>
          </a:prstGeo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5" name="Picture 4"/>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36095944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880358"/>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Green">
    <p:bg>
      <p:bgPr>
        <a:solidFill>
          <a:srgbClr val="0072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985372"/>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Slide Blue">
    <p:bg>
      <p:bgPr>
        <a:solidFill>
          <a:srgbClr val="0018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67518"/>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Slide Purple">
    <p:bg>
      <p:bgPr>
        <a:solidFill>
          <a:srgbClr val="68217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0107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24146948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Tree>
    <p:extLst>
      <p:ext uri="{BB962C8B-B14F-4D97-AF65-F5344CB8AC3E}">
        <p14:creationId xmlns:p14="http://schemas.microsoft.com/office/powerpoint/2010/main" val="10696371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5531968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15678233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8157" y="6091682"/>
            <a:ext cx="2111788" cy="731520"/>
          </a:xfrm>
          <a:prstGeom prst="rect">
            <a:avLst/>
          </a:prstGeom>
          <a:noFill/>
          <a:ln>
            <a:noFill/>
          </a:ln>
        </p:spPr>
      </p:pic>
    </p:spTree>
    <p:extLst>
      <p:ext uri="{BB962C8B-B14F-4D97-AF65-F5344CB8AC3E}">
        <p14:creationId xmlns:p14="http://schemas.microsoft.com/office/powerpoint/2010/main" val="26668435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2.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520700" y="1447800"/>
            <a:ext cx="11152188" cy="2055947"/>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7" r:id="rId4"/>
    <p:sldLayoutId id="2147484088" r:id="rId5"/>
    <p:sldLayoutId id="2147484162" r:id="rId6"/>
    <p:sldLayoutId id="2147484086" r:id="rId7"/>
    <p:sldLayoutId id="2147484090" r:id="rId8"/>
    <p:sldLayoutId id="2147484091" r:id="rId9"/>
    <p:sldLayoutId id="2147484089" r:id="rId10"/>
    <p:sldLayoutId id="2147484119" r:id="rId11"/>
    <p:sldLayoutId id="2147484116" r:id="rId12"/>
    <p:sldLayoutId id="2147484117" r:id="rId13"/>
    <p:sldLayoutId id="2147484140" r:id="rId14"/>
    <p:sldLayoutId id="2147484193" r:id="rId15"/>
    <p:sldLayoutId id="2147484163" r:id="rId16"/>
    <p:sldLayoutId id="2147484141" r:id="rId17"/>
    <p:sldLayoutId id="2147484164" r:id="rId18"/>
    <p:sldLayoutId id="2147484196" r:id="rId19"/>
    <p:sldLayoutId id="2147484142" r:id="rId20"/>
    <p:sldLayoutId id="2147484143" r:id="rId21"/>
    <p:sldLayoutId id="2147484092" r:id="rId22"/>
    <p:sldLayoutId id="2147484144" r:id="rId23"/>
    <p:sldLayoutId id="2147484148" r:id="rId24"/>
    <p:sldLayoutId id="2147484093" r:id="rId25"/>
    <p:sldLayoutId id="2147484094" r:id="rId26"/>
    <p:sldLayoutId id="2147484096" r:id="rId27"/>
    <p:sldLayoutId id="2147484145" r:id="rId28"/>
    <p:sldLayoutId id="2147484194" r:id="rId29"/>
    <p:sldLayoutId id="2147484195" r:id="rId30"/>
    <p:sldLayoutId id="2147484197" r:id="rId31"/>
    <p:sldLayoutId id="2147484198" r:id="rId32"/>
    <p:sldLayoutId id="2147484201" r:id="rId33"/>
    <p:sldLayoutId id="2147484202" r:id="rId34"/>
    <p:sldLayoutId id="2147484203" r:id="rId35"/>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702324"/>
      </p:ext>
    </p:extLst>
  </p:cSld>
  <p:clrMap bg1="dk1" tx1="lt1" bg2="dk2" tx2="lt2" accent1="accent1" accent2="accent2" accent3="accent3" accent4="accent4" accent5="accent5" accent6="accent6" hlink="hlink" folHlink="folHlink"/>
  <p:sldLayoutIdLst>
    <p:sldLayoutId id="2147484058" r:id="rId1"/>
    <p:sldLayoutId id="2147484099" r:id="rId2"/>
    <p:sldLayoutId id="2147484100" r:id="rId3"/>
    <p:sldLayoutId id="2147484101" r:id="rId4"/>
    <p:sldLayoutId id="2147484048" r:id="rId5"/>
    <p:sldLayoutId id="2147484061" r:id="rId6"/>
    <p:sldLayoutId id="2147484062" r:id="rId7"/>
    <p:sldLayoutId id="2147484097" r:id="rId8"/>
    <p:sldLayoutId id="2147484057" r:id="rId9"/>
    <p:sldLayoutId id="2147484065" r:id="rId10"/>
    <p:sldLayoutId id="2147484066" r:id="rId11"/>
    <p:sldLayoutId id="2147484098" r:id="rId12"/>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tx1"/>
              </a:gs>
              <a:gs pos="100000">
                <a:schemeClr val="tx1"/>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3.jpeg"/><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2.wdp"/><Relationship Id="rId5" Type="http://schemas.openxmlformats.org/officeDocument/2006/relationships/image" Target="../media/image16.png"/><Relationship Id="rId6" Type="http://schemas.openxmlformats.org/officeDocument/2006/relationships/image" Target="../media/image17.png"/><Relationship Id="rId7" Type="http://schemas.microsoft.com/office/2007/relationships/hdphoto" Target="../media/hdphoto3.wdp"/><Relationship Id="rId8" Type="http://schemas.openxmlformats.org/officeDocument/2006/relationships/image" Target="../media/image18.png"/><Relationship Id="rId9" Type="http://schemas.microsoft.com/office/2007/relationships/hdphoto" Target="../media/hdphoto4.wdp"/><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microsoft.com/office/2007/relationships/hdphoto" Target="../media/hdphoto3.wdp"/><Relationship Id="rId14" Type="http://schemas.openxmlformats.org/officeDocument/2006/relationships/image" Target="../media/image18.png"/><Relationship Id="rId15" Type="http://schemas.microsoft.com/office/2007/relationships/hdphoto" Target="../media/hdphoto4.wdp"/><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eg"/><Relationship Id="rId7" Type="http://schemas.microsoft.com/office/2007/relationships/hdphoto" Target="../media/hdphoto5.wdp"/><Relationship Id="rId8" Type="http://schemas.openxmlformats.org/officeDocument/2006/relationships/image" Target="../media/image15.png"/><Relationship Id="rId9" Type="http://schemas.microsoft.com/office/2007/relationships/hdphoto" Target="../media/hdphoto2.wdp"/><Relationship Id="rId10"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eg"/><Relationship Id="rId7" Type="http://schemas.microsoft.com/office/2007/relationships/hdphoto" Target="../media/hdphoto5.wdp"/><Relationship Id="rId8" Type="http://schemas.openxmlformats.org/officeDocument/2006/relationships/image" Target="../media/image15.png"/><Relationship Id="rId9" Type="http://schemas.microsoft.com/office/2007/relationships/hdphoto" Target="../media/hdphoto2.wdp"/><Relationship Id="rId10" Type="http://schemas.openxmlformats.org/officeDocument/2006/relationships/image" Target="../media/image23.png"/><Relationship Id="rId11"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2.wdp"/><Relationship Id="rId5" Type="http://schemas.openxmlformats.org/officeDocument/2006/relationships/image" Target="../media/image25.png"/><Relationship Id="rId1" Type="http://schemas.openxmlformats.org/officeDocument/2006/relationships/slideLayout" Target="../slideLayouts/slideLayout23.xml"/><Relationship Id="rId2"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 Type="http://schemas.openxmlformats.org/officeDocument/2006/relationships/slideLayout" Target="../slideLayouts/slideLayout34.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wmf"/><Relationship Id="rId5" Type="http://schemas.openxmlformats.org/officeDocument/2006/relationships/image" Target="../media/image37.jpeg"/><Relationship Id="rId6" Type="http://schemas.openxmlformats.org/officeDocument/2006/relationships/image" Target="../media/image38.png"/><Relationship Id="rId7" Type="http://schemas.openxmlformats.org/officeDocument/2006/relationships/image" Target="../media/image39.jpeg"/><Relationship Id="rId1" Type="http://schemas.openxmlformats.org/officeDocument/2006/relationships/slideLayout" Target="../slideLayouts/slideLayout2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wmf"/><Relationship Id="rId1" Type="http://schemas.openxmlformats.org/officeDocument/2006/relationships/slideLayout" Target="../slideLayouts/slideLayout32.xml"/><Relationship Id="rId2"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image" Target="../media/image50.png"/><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4" Type="http://schemas.microsoft.com/office/2007/relationships/hdphoto" Target="../media/hdphoto6.wdp"/><Relationship Id="rId5" Type="http://schemas.openxmlformats.org/officeDocument/2006/relationships/image" Target="../media/image52.png"/><Relationship Id="rId6" Type="http://schemas.microsoft.com/office/2007/relationships/hdphoto" Target="../media/hdphoto7.wdp"/><Relationship Id="rId7" Type="http://schemas.openxmlformats.org/officeDocument/2006/relationships/image" Target="../media/image50.png"/><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9.wmf"/><Relationship Id="rId5" Type="http://schemas.openxmlformats.org/officeDocument/2006/relationships/image" Target="../media/image60.wmf"/><Relationship Id="rId6" Type="http://schemas.openxmlformats.org/officeDocument/2006/relationships/image" Target="../media/image61.wmf"/><Relationship Id="rId7" Type="http://schemas.openxmlformats.org/officeDocument/2006/relationships/image" Target="../media/image62.wmf"/><Relationship Id="rId8" Type="http://schemas.openxmlformats.org/officeDocument/2006/relationships/image" Target="../media/image63.wmf"/><Relationship Id="rId9" Type="http://schemas.openxmlformats.org/officeDocument/2006/relationships/image" Target="../media/image7.png"/><Relationship Id="rId10" Type="http://schemas.openxmlformats.org/officeDocument/2006/relationships/image" Target="../media/image64.png"/><Relationship Id="rId1" Type="http://schemas.openxmlformats.org/officeDocument/2006/relationships/slideLayout" Target="../slideLayouts/slideLayout2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7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eg"/><Relationship Id="rId8" Type="http://schemas.openxmlformats.org/officeDocument/2006/relationships/image" Target="../media/image14.png"/><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8000" dirty="0" smtClean="0"/>
              <a:t>Microsoft Cloud Services for Business</a:t>
            </a:r>
            <a:endParaRPr lang="en-US" sz="5400" i="1" dirty="0"/>
          </a:p>
        </p:txBody>
      </p:sp>
      <p:sp>
        <p:nvSpPr>
          <p:cNvPr id="5" name="Text Placeholder 4"/>
          <p:cNvSpPr>
            <a:spLocks noGrp="1"/>
          </p:cNvSpPr>
          <p:nvPr>
            <p:ph type="body" sz="quarter" idx="12"/>
          </p:nvPr>
        </p:nvSpPr>
        <p:spPr>
          <a:xfrm>
            <a:off x="978694" y="4576800"/>
            <a:ext cx="10237787" cy="498598"/>
          </a:xfrm>
        </p:spPr>
        <p:txBody>
          <a:bodyPr/>
          <a:lstStyle/>
          <a:p>
            <a:r>
              <a:rPr lang="en-US" dirty="0" smtClean="0"/>
              <a:t>Michael J. Knight – Chief Technology Officer</a:t>
            </a:r>
          </a:p>
          <a:p>
            <a:endParaRPr lang="en-US" dirty="0"/>
          </a:p>
        </p:txBody>
      </p:sp>
      <p:pic>
        <p:nvPicPr>
          <p:cNvPr id="2" name="Picture 1" descr="Encore logo_primary.jp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99" y="5490004"/>
            <a:ext cx="3084576" cy="914400"/>
          </a:xfrm>
          <a:prstGeom prst="rect">
            <a:avLst/>
          </a:prstGeom>
        </p:spPr>
      </p:pic>
    </p:spTree>
    <p:extLst>
      <p:ext uri="{BB962C8B-B14F-4D97-AF65-F5344CB8AC3E}">
        <p14:creationId xmlns:p14="http://schemas.microsoft.com/office/powerpoint/2010/main" val="204440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27741" y="1603975"/>
            <a:ext cx="8277329" cy="3828346"/>
            <a:chOff x="6317512" y="1516385"/>
            <a:chExt cx="8277329" cy="3828346"/>
          </a:xfrm>
        </p:grpSpPr>
        <p:pic>
          <p:nvPicPr>
            <p:cNvPr id="25" name="Picture 2" descr="\\sfp\Public\Mitchell\iStock_000008114474Medium.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992708" y="2113979"/>
              <a:ext cx="3534759" cy="15005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317512" y="1516385"/>
              <a:ext cx="8277329" cy="3828346"/>
              <a:chOff x="6181032" y="1516385"/>
              <a:chExt cx="8277329" cy="3828346"/>
            </a:xfrm>
          </p:grpSpPr>
          <p:sp>
            <p:nvSpPr>
              <p:cNvPr id="23" name="Rectangle 22"/>
              <p:cNvSpPr/>
              <p:nvPr/>
            </p:nvSpPr>
            <p:spPr>
              <a:xfrm>
                <a:off x="6181032" y="1516385"/>
                <a:ext cx="7368562" cy="553998"/>
              </a:xfrm>
              <a:prstGeom prst="rect">
                <a:avLst/>
              </a:prstGeom>
            </p:spPr>
            <p:txBody>
              <a:bodyPr wrap="square" lIns="0" tIns="0" rIns="0" bIns="0">
                <a:spAutoFit/>
              </a:bodyPr>
              <a:lstStyle/>
              <a:p>
                <a:pPr defTabSz="1218936"/>
                <a:r>
                  <a:rPr lang="en-US" sz="3600" dirty="0" smtClean="0">
                    <a:solidFill>
                      <a:srgbClr val="EB3C00">
                        <a:alpha val="99000"/>
                      </a:srgbClr>
                    </a:solidFill>
                    <a:latin typeface="+mj-lt"/>
                  </a:rPr>
                  <a:t>Email / IM&amp;P / Voice (Telephony)</a:t>
                </a:r>
                <a:endParaRPr lang="en-US" sz="3600" dirty="0">
                  <a:solidFill>
                    <a:srgbClr val="EB3C00">
                      <a:alpha val="99000"/>
                    </a:srgbClr>
                  </a:solidFill>
                  <a:latin typeface="+mj-lt"/>
                </a:endParaRPr>
              </a:p>
            </p:txBody>
          </p:sp>
          <p:sp>
            <p:nvSpPr>
              <p:cNvPr id="14" name="Rectangle 13"/>
              <p:cNvSpPr/>
              <p:nvPr/>
            </p:nvSpPr>
            <p:spPr>
              <a:xfrm>
                <a:off x="6181032" y="3651960"/>
                <a:ext cx="8277329" cy="1692771"/>
              </a:xfrm>
              <a:prstGeom prst="rect">
                <a:avLst/>
              </a:prstGeom>
            </p:spPr>
            <p:txBody>
              <a:bodyPr wrap="square" lIns="182880" tIns="0" rIns="0" bIns="0">
                <a:spAutoFit/>
              </a:bodyPr>
              <a:lstStyle/>
              <a:p>
                <a:pPr defTabSz="1949639" fontAlgn="base">
                  <a:spcBef>
                    <a:spcPct val="0"/>
                  </a:spcBef>
                  <a:spcAft>
                    <a:spcPct val="0"/>
                  </a:spcAft>
                </a:pPr>
                <a:r>
                  <a:rPr lang="en-US" sz="2200" dirty="0" smtClean="0">
                    <a:solidFill>
                      <a:prstClr val="black">
                        <a:lumMod val="65000"/>
                        <a:lumOff val="35000"/>
                      </a:prstClr>
                    </a:solidFill>
                    <a:latin typeface="Segoe UI Light"/>
                    <a:ea typeface="Segoe UI" pitchFamily="34" charset="0"/>
                    <a:cs typeface="Segoe UI" pitchFamily="34" charset="0"/>
                  </a:rPr>
                  <a:t>We all have accepted consumer communication resources from the cloud – Skype, Gmail, Facebook, </a:t>
                </a:r>
                <a:r>
                  <a:rPr lang="en-US" sz="2200" dirty="0" err="1" smtClean="0">
                    <a:solidFill>
                      <a:prstClr val="black">
                        <a:lumMod val="65000"/>
                        <a:lumOff val="35000"/>
                      </a:prstClr>
                    </a:solidFill>
                    <a:latin typeface="Segoe UI Light"/>
                    <a:ea typeface="Segoe UI" pitchFamily="34" charset="0"/>
                    <a:cs typeface="Segoe UI" pitchFamily="34" charset="0"/>
                  </a:rPr>
                  <a:t>iMessage</a:t>
                </a:r>
                <a:endParaRPr lang="en-US" sz="2200" dirty="0" smtClean="0">
                  <a:solidFill>
                    <a:prstClr val="black">
                      <a:lumMod val="65000"/>
                      <a:lumOff val="35000"/>
                    </a:prstClr>
                  </a:solidFill>
                  <a:latin typeface="Segoe UI Light"/>
                  <a:ea typeface="Segoe UI" pitchFamily="34" charset="0"/>
                  <a:cs typeface="Segoe UI" pitchFamily="34" charset="0"/>
                </a:endParaRPr>
              </a:p>
              <a:p>
                <a:pPr defTabSz="1949639" fontAlgn="base">
                  <a:spcBef>
                    <a:spcPct val="0"/>
                  </a:spcBef>
                  <a:spcAft>
                    <a:spcPct val="0"/>
                  </a:spcAft>
                </a:pPr>
                <a:endParaRPr lang="en-US" sz="2200" dirty="0">
                  <a:solidFill>
                    <a:prstClr val="black">
                      <a:lumMod val="65000"/>
                      <a:lumOff val="35000"/>
                    </a:prstClr>
                  </a:solidFill>
                  <a:latin typeface="Segoe UI Light"/>
                  <a:ea typeface="Segoe UI" pitchFamily="34" charset="0"/>
                  <a:cs typeface="Segoe UI" pitchFamily="34" charset="0"/>
                </a:endParaRPr>
              </a:p>
              <a:p>
                <a:pPr defTabSz="1949639" fontAlgn="base">
                  <a:spcBef>
                    <a:spcPct val="0"/>
                  </a:spcBef>
                  <a:spcAft>
                    <a:spcPct val="0"/>
                  </a:spcAft>
                </a:pPr>
                <a:r>
                  <a:rPr lang="en-US" sz="2200" dirty="0" smtClean="0">
                    <a:solidFill>
                      <a:prstClr val="black">
                        <a:lumMod val="65000"/>
                        <a:lumOff val="35000"/>
                      </a:prstClr>
                    </a:solidFill>
                    <a:latin typeface="Segoe UI Light"/>
                    <a:ea typeface="Segoe UI" pitchFamily="34" charset="0"/>
                    <a:cs typeface="Segoe UI" pitchFamily="34" charset="0"/>
                  </a:rPr>
                  <a:t>Businesses are now rapidly adopting “Industrial Clouds” for their business needs.</a:t>
                </a:r>
                <a:endParaRPr lang="en-US" sz="2200" dirty="0">
                  <a:solidFill>
                    <a:prstClr val="black">
                      <a:lumMod val="65000"/>
                      <a:lumOff val="35000"/>
                    </a:prstClr>
                  </a:solidFill>
                  <a:latin typeface="Segoe UI Light"/>
                  <a:ea typeface="Segoe UI" pitchFamily="34" charset="0"/>
                  <a:cs typeface="Segoe UI" pitchFamily="34" charset="0"/>
                </a:endParaRPr>
              </a:p>
            </p:txBody>
          </p:sp>
        </p:grpSp>
      </p:grpSp>
      <p:sp>
        <p:nvSpPr>
          <p:cNvPr id="10" name="Title 9"/>
          <p:cNvSpPr>
            <a:spLocks noGrp="1"/>
          </p:cNvSpPr>
          <p:nvPr>
            <p:ph type="title"/>
          </p:nvPr>
        </p:nvSpPr>
        <p:spPr/>
        <p:txBody>
          <a:bodyPr/>
          <a:lstStyle/>
          <a:p>
            <a:r>
              <a:rPr lang="en-US" sz="4000" dirty="0" smtClean="0"/>
              <a:t>Commoditization (“</a:t>
            </a:r>
            <a:r>
              <a:rPr lang="en-US" sz="4000" dirty="0" err="1" smtClean="0"/>
              <a:t>Utilitization</a:t>
            </a:r>
            <a:r>
              <a:rPr lang="en-US" sz="4000" dirty="0" smtClean="0"/>
              <a:t>”) of Communication</a:t>
            </a:r>
            <a:endParaRPr lang="en-US" sz="4000" dirty="0"/>
          </a:p>
        </p:txBody>
      </p:sp>
      <p:pic>
        <p:nvPicPr>
          <p:cNvPr id="26" name="Picture 25" descr="Encore logo_primary.jpg.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753" y="5687080"/>
            <a:ext cx="3084576" cy="914400"/>
          </a:xfrm>
          <a:prstGeom prst="rect">
            <a:avLst/>
          </a:prstGeom>
        </p:spPr>
      </p:pic>
    </p:spTree>
    <p:extLst>
      <p:ext uri="{BB962C8B-B14F-4D97-AF65-F5344CB8AC3E}">
        <p14:creationId xmlns:p14="http://schemas.microsoft.com/office/powerpoint/2010/main" val="367670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Productivity</a:t>
            </a:r>
            <a:br>
              <a:rPr lang="en-US" dirty="0" smtClean="0"/>
            </a:br>
            <a:r>
              <a:rPr lang="en-US" sz="3600" dirty="0" smtClean="0">
                <a:solidFill>
                  <a:schemeClr val="bg2"/>
                </a:solidFill>
              </a:rPr>
              <a:t>Essential for business and consumers</a:t>
            </a:r>
            <a:endParaRPr lang="en-US" sz="3600" dirty="0">
              <a:solidFill>
                <a:schemeClr val="bg2"/>
              </a:solidFill>
            </a:endParaRPr>
          </a:p>
        </p:txBody>
      </p:sp>
      <p:grpSp>
        <p:nvGrpSpPr>
          <p:cNvPr id="52" name="Group 51"/>
          <p:cNvGrpSpPr/>
          <p:nvPr/>
        </p:nvGrpSpPr>
        <p:grpSpPr>
          <a:xfrm>
            <a:off x="5933220" y="2068399"/>
            <a:ext cx="5800707" cy="4023361"/>
            <a:chOff x="5933220" y="2068399"/>
            <a:chExt cx="5800707" cy="4023361"/>
          </a:xfrm>
        </p:grpSpPr>
        <p:sp>
          <p:nvSpPr>
            <p:cNvPr id="14" name="Rectangle 13"/>
            <p:cNvSpPr/>
            <p:nvPr/>
          </p:nvSpPr>
          <p:spPr bwMode="auto">
            <a:xfrm>
              <a:off x="6247527" y="2068399"/>
              <a:ext cx="5486400" cy="4023361"/>
            </a:xfrm>
            <a:prstGeom prst="rect">
              <a:avLst/>
            </a:prstGeom>
            <a:solidFill>
              <a:schemeClr val="tx2"/>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CC600">
                  <a:satMod val="300000"/>
                </a:srgbClr>
              </a:contourClr>
            </a:sp3d>
          </p:spPr>
          <p:txBody>
            <a:bodyPr vert="horz" wrap="square" lIns="274320" tIns="45718" rIns="91436" bIns="45718" numCol="1" rtlCol="0" anchor="ctr" anchorCtr="0" compatLnSpc="1">
              <a:prstTxWarp prst="textNoShape">
                <a:avLst/>
              </a:prstTxWarp>
              <a:noAutofit/>
            </a:bodyPr>
            <a:lstStyle/>
            <a:p>
              <a:pPr defTabSz="914099" fontAlgn="base">
                <a:lnSpc>
                  <a:spcPct val="80000"/>
                </a:lnSpc>
                <a:defRPr/>
              </a:pPr>
              <a:endParaRPr lang="en-US" sz="4800" kern="0" spc="-70" dirty="0">
                <a:solidFill>
                  <a:srgbClr val="000000">
                    <a:alpha val="99000"/>
                  </a:srgbClr>
                </a:solidFill>
                <a:latin typeface="Segoe UI Light" pitchFamily="34" charset="0"/>
                <a:ea typeface="Segoe UI" pitchFamily="34" charset="0"/>
                <a:cs typeface="Segoe UI" pitchFamily="34" charset="0"/>
              </a:endParaRPr>
            </a:p>
          </p:txBody>
        </p:sp>
        <p:sp>
          <p:nvSpPr>
            <p:cNvPr id="15" name="Right Triangle 14"/>
            <p:cNvSpPr/>
            <p:nvPr/>
          </p:nvSpPr>
          <p:spPr bwMode="auto">
            <a:xfrm rot="18900000" flipH="1">
              <a:off x="5933220" y="3796194"/>
              <a:ext cx="567771" cy="567771"/>
            </a:xfrm>
            <a:prstGeom prst="rtTriangl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defRPr/>
              </a:pPr>
              <a:endParaRPr lang="en-US" kern="0" spc="-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12"/>
            <p:cNvSpPr txBox="1">
              <a:spLocks/>
            </p:cNvSpPr>
            <p:nvPr/>
          </p:nvSpPr>
          <p:spPr>
            <a:xfrm>
              <a:off x="6322549" y="2467466"/>
              <a:ext cx="5411378" cy="1361911"/>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600" dirty="0" smtClean="0">
                  <a:solidFill>
                    <a:srgbClr val="FFFFFF"/>
                  </a:solidFill>
                </a:rPr>
                <a:t>Enterprise-grade cloud services</a:t>
              </a:r>
              <a:endParaRPr lang="en-US" sz="3600" dirty="0">
                <a:solidFill>
                  <a:srgbClr val="FFFFFF"/>
                </a:solidFill>
              </a:endParaRPr>
            </a:p>
            <a:p>
              <a:pPr lvl="1" algn="ctr">
                <a:defRPr/>
              </a:pPr>
              <a:endParaRPr lang="en-US" sz="1800" dirty="0" smtClean="0">
                <a:solidFill>
                  <a:srgbClr val="FFFFFF"/>
                </a:solidFill>
              </a:endParaRPr>
            </a:p>
          </p:txBody>
        </p:sp>
        <p:grpSp>
          <p:nvGrpSpPr>
            <p:cNvPr id="48" name="Group 47"/>
            <p:cNvGrpSpPr>
              <a:grpSpLocks noChangeAspect="1"/>
            </p:cNvGrpSpPr>
            <p:nvPr/>
          </p:nvGrpSpPr>
          <p:grpSpPr>
            <a:xfrm>
              <a:off x="7531061" y="3673464"/>
              <a:ext cx="2876255" cy="1990047"/>
              <a:chOff x="7512773" y="3673464"/>
              <a:chExt cx="2876255" cy="1990047"/>
            </a:xfrm>
          </p:grpSpPr>
          <p:pic>
            <p:nvPicPr>
              <p:cNvPr id="34" name="Picture 33" descr="C:\Users\chrisw\Desktop\Cloud Services 3.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7512773" y="3673464"/>
                <a:ext cx="2448872" cy="16885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MAGNUM\Projects\Microsoft\Cloud Power FY12\Design\ICONS_PNG\Secure.png"/>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241285" y="4515768"/>
                <a:ext cx="1147743" cy="1147743"/>
              </a:xfrm>
              <a:prstGeom prst="rect">
                <a:avLst/>
              </a:prstGeom>
              <a:noFill/>
            </p:spPr>
          </p:pic>
        </p:grpSp>
      </p:grpSp>
      <p:grpSp>
        <p:nvGrpSpPr>
          <p:cNvPr id="3" name="Group 2"/>
          <p:cNvGrpSpPr/>
          <p:nvPr/>
        </p:nvGrpSpPr>
        <p:grpSpPr>
          <a:xfrm>
            <a:off x="519112" y="2068398"/>
            <a:ext cx="5728415" cy="4023361"/>
            <a:chOff x="519112" y="2068398"/>
            <a:chExt cx="5728415" cy="4023361"/>
          </a:xfrm>
        </p:grpSpPr>
        <p:sp>
          <p:nvSpPr>
            <p:cNvPr id="27" name="Rectangle 26"/>
            <p:cNvSpPr/>
            <p:nvPr/>
          </p:nvSpPr>
          <p:spPr bwMode="auto">
            <a:xfrm>
              <a:off x="521036" y="2068398"/>
              <a:ext cx="5486400" cy="4023361"/>
            </a:xfrm>
            <a:prstGeom prst="rect">
              <a:avLst/>
            </a:prstGeom>
            <a:solidFill>
              <a:schemeClr val="bg2"/>
            </a:solidFill>
            <a:ln w="25400" cap="flat" cmpd="sng" algn="ctr">
              <a:noFill/>
              <a:prstDash val="solid"/>
              <a:headEnd type="none" w="med" len="med"/>
              <a:tailEnd type="none" w="med" len="med"/>
            </a:ln>
            <a:effectLst/>
          </p:spPr>
          <p:txBody>
            <a:bodyPr vert="horz" wrap="square" lIns="121893" tIns="60947" rIns="121893" bIns="60947" numCol="1" rtlCol="0" anchor="ctr" anchorCtr="0" compatLnSpc="1">
              <a:prstTxWarp prst="textNoShape">
                <a:avLst/>
              </a:prstTxWarp>
            </a:bodyPr>
            <a:lstStyle/>
            <a:p>
              <a:pPr algn="ctr" defTabSz="1218585" fontAlgn="base">
                <a:spcBef>
                  <a:spcPct val="0"/>
                </a:spcBef>
                <a:spcAft>
                  <a:spcPct val="0"/>
                </a:spcAft>
              </a:pPr>
              <a:endParaRPr lang="en-US" sz="2900" kern="0" dirty="0">
                <a:gradFill>
                  <a:gsLst>
                    <a:gs pos="0">
                      <a:srgbClr val="FFFFFF"/>
                    </a:gs>
                    <a:gs pos="100000">
                      <a:srgbClr val="FFFFFF"/>
                    </a:gs>
                  </a:gsLst>
                  <a:lin ang="5400000" scaled="0"/>
                </a:gradFill>
              </a:endParaRPr>
            </a:p>
          </p:txBody>
        </p:sp>
        <p:sp>
          <p:nvSpPr>
            <p:cNvPr id="28" name="Right Triangle 27"/>
            <p:cNvSpPr/>
            <p:nvPr/>
          </p:nvSpPr>
          <p:spPr bwMode="auto">
            <a:xfrm rot="18900000" flipH="1">
              <a:off x="5736533" y="3824581"/>
              <a:ext cx="510994" cy="510994"/>
            </a:xfrm>
            <a:prstGeom prst="rtTriangle">
              <a:avLst/>
            </a:prstGeom>
            <a:solidFill>
              <a:schemeClr val="bg2"/>
            </a:solidFill>
            <a:ln w="25400" cap="flat" cmpd="sng" algn="ctr">
              <a:noFill/>
              <a:prstDash val="solid"/>
              <a:headEnd type="none" w="med" len="med"/>
              <a:tailEnd type="none" w="med" len="med"/>
            </a:ln>
            <a:effectLst/>
          </p:spPr>
          <p:txBody>
            <a:bodyPr vert="horz" wrap="square" lIns="121893" tIns="60947" rIns="121893" bIns="60947" numCol="1" rtlCol="0" anchor="ctr" anchorCtr="0" compatLnSpc="1">
              <a:prstTxWarp prst="textNoShape">
                <a:avLst/>
              </a:prstTxWarp>
            </a:bodyPr>
            <a:lstStyle/>
            <a:p>
              <a:pPr algn="ctr" defTabSz="1218585" fontAlgn="base">
                <a:spcBef>
                  <a:spcPct val="0"/>
                </a:spcBef>
                <a:spcAft>
                  <a:spcPct val="0"/>
                </a:spcAft>
              </a:pPr>
              <a:endParaRPr lang="en-US" sz="2900" kern="0" dirty="0" err="1">
                <a:gradFill>
                  <a:gsLst>
                    <a:gs pos="0">
                      <a:srgbClr val="FFFFFF"/>
                    </a:gs>
                    <a:gs pos="100000">
                      <a:srgbClr val="FFFFFF"/>
                    </a:gs>
                  </a:gsLst>
                  <a:lin ang="5400000" scaled="0"/>
                </a:gradFill>
              </a:endParaRPr>
            </a:p>
          </p:txBody>
        </p:sp>
        <p:sp>
          <p:nvSpPr>
            <p:cNvPr id="18" name="Text Placeholder 12"/>
            <p:cNvSpPr txBox="1">
              <a:spLocks/>
            </p:cNvSpPr>
            <p:nvPr/>
          </p:nvSpPr>
          <p:spPr>
            <a:xfrm>
              <a:off x="519112" y="2467466"/>
              <a:ext cx="5457515" cy="1361911"/>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600" dirty="0" smtClean="0">
                  <a:solidFill>
                    <a:srgbClr val="FFFFFF"/>
                  </a:solidFill>
                </a:rPr>
                <a:t>Comprehensive tools to do your best work</a:t>
              </a:r>
            </a:p>
            <a:p>
              <a:pPr lvl="1" algn="ctr">
                <a:defRPr/>
              </a:pPr>
              <a:endParaRPr lang="en-US" sz="1800" dirty="0" smtClean="0">
                <a:solidFill>
                  <a:srgbClr val="FFFFFF"/>
                </a:solidFill>
              </a:endParaRPr>
            </a:p>
          </p:txBody>
        </p:sp>
        <p:grpSp>
          <p:nvGrpSpPr>
            <p:cNvPr id="46" name="Group 45"/>
            <p:cNvGrpSpPr/>
            <p:nvPr/>
          </p:nvGrpSpPr>
          <p:grpSpPr>
            <a:xfrm>
              <a:off x="1191101" y="4131780"/>
              <a:ext cx="4146269" cy="1188566"/>
              <a:chOff x="975683" y="3703474"/>
              <a:chExt cx="4146269" cy="1188566"/>
            </a:xfrm>
          </p:grpSpPr>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4843000" y="4281725"/>
                <a:ext cx="278952" cy="535940"/>
              </a:xfrm>
              <a:prstGeom prst="rect">
                <a:avLst/>
              </a:prstGeom>
            </p:spPr>
          </p:pic>
          <p:grpSp>
            <p:nvGrpSpPr>
              <p:cNvPr id="22" name="Group 58"/>
              <p:cNvGrpSpPr>
                <a:grpSpLocks noChangeAspect="1"/>
              </p:cNvGrpSpPr>
              <p:nvPr/>
            </p:nvGrpSpPr>
            <p:grpSpPr>
              <a:xfrm>
                <a:off x="1997977" y="4006287"/>
                <a:ext cx="1052323" cy="811378"/>
                <a:chOff x="1919150" y="3044496"/>
                <a:chExt cx="666391" cy="475141"/>
              </a:xfrm>
              <a:solidFill>
                <a:srgbClr val="FFFFFF"/>
              </a:solidFill>
            </p:grpSpPr>
            <p:sp>
              <p:nvSpPr>
                <p:cNvPr id="24"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grpFill/>
                <a:ln w="25400" cap="flat" cmpd="sng" algn="ctr">
                  <a:noFill/>
                  <a:prstDash val="solid"/>
                </a:ln>
                <a:effectLst/>
              </p:spPr>
              <p:txBody>
                <a:bodyPr rtlCol="0" anchor="ctr"/>
                <a:lstStyle/>
                <a:p>
                  <a:pPr algn="ctr" defTabSz="914400">
                    <a:defRPr/>
                  </a:pPr>
                  <a:endParaRPr lang="en-US" kern="0">
                    <a:solidFill>
                      <a:srgbClr val="F2F2F2"/>
                    </a:solidFill>
                  </a:endParaRPr>
                </a:p>
              </p:txBody>
            </p:sp>
            <p:sp>
              <p:nvSpPr>
                <p:cNvPr id="25"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grpFill/>
                <a:ln w="25400" cap="flat" cmpd="sng" algn="ctr">
                  <a:noFill/>
                  <a:prstDash val="solid"/>
                </a:ln>
                <a:effectLst/>
              </p:spPr>
              <p:txBody>
                <a:bodyPr rtlCol="0" anchor="ctr"/>
                <a:lstStyle/>
                <a:p>
                  <a:pPr algn="ctr" defTabSz="914400">
                    <a:defRPr/>
                  </a:pPr>
                  <a:endParaRPr lang="en-US" kern="0">
                    <a:solidFill>
                      <a:srgbClr val="F2F2F2"/>
                    </a:solidFill>
                  </a:endParaRPr>
                </a:p>
              </p:txBody>
            </p:sp>
            <p:sp>
              <p:nvSpPr>
                <p:cNvPr id="26" name="Rectangle 25"/>
                <p:cNvSpPr/>
                <p:nvPr/>
              </p:nvSpPr>
              <p:spPr>
                <a:xfrm>
                  <a:off x="1919446" y="3492205"/>
                  <a:ext cx="665798" cy="27432"/>
                </a:xfrm>
                <a:prstGeom prst="rect">
                  <a:avLst/>
                </a:prstGeom>
                <a:grpFill/>
                <a:ln w="25400" cap="flat" cmpd="sng" algn="ctr">
                  <a:noFill/>
                  <a:prstDash val="solid"/>
                </a:ln>
                <a:effectLst/>
              </p:spPr>
              <p:txBody>
                <a:bodyPr rtlCol="0" anchor="ctr"/>
                <a:lstStyle/>
                <a:p>
                  <a:pPr algn="ctr" defTabSz="914400">
                    <a:defRPr/>
                  </a:pPr>
                  <a:endParaRPr lang="en-US" kern="0">
                    <a:solidFill>
                      <a:srgbClr val="F2F2F2"/>
                    </a:solidFill>
                  </a:endParaRPr>
                </a:p>
              </p:txBody>
            </p:sp>
          </p:grpSp>
          <p:sp>
            <p:nvSpPr>
              <p:cNvPr id="23" name="Freeform 7"/>
              <p:cNvSpPr>
                <a:spLocks noChangeAspect="1" noEditPoints="1"/>
              </p:cNvSpPr>
              <p:nvPr/>
            </p:nvSpPr>
            <p:spPr bwMode="auto">
              <a:xfrm>
                <a:off x="3289752" y="3703474"/>
                <a:ext cx="1403086" cy="1114191"/>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116041" tIns="58021" rIns="116041" bIns="58021" numCol="1" rtlCol="0" anchor="ctr" anchorCtr="0" compatLnSpc="1">
                <a:prstTxWarp prst="textNoShape">
                  <a:avLst/>
                </a:prstTxWarp>
              </a:bodyPr>
              <a:lstStyle/>
              <a:p>
                <a:pPr defTabSz="1044410">
                  <a:defRPr/>
                </a:pPr>
                <a:endParaRPr lang="en-US" sz="2800" kern="0" spc="-171">
                  <a:solidFill>
                    <a:srgbClr val="F2F2F2"/>
                  </a:solidFill>
                  <a:latin typeface="Segoe Light" pitchFamily="34" charset="0"/>
                </a:endParaRPr>
              </a:p>
            </p:txBody>
          </p:sp>
          <p:grpSp>
            <p:nvGrpSpPr>
              <p:cNvPr id="43" name="Group 42"/>
              <p:cNvGrpSpPr/>
              <p:nvPr/>
            </p:nvGrpSpPr>
            <p:grpSpPr bwMode="black">
              <a:xfrm>
                <a:off x="975683" y="4139286"/>
                <a:ext cx="807396" cy="752754"/>
                <a:chOff x="2916435" y="3914152"/>
                <a:chExt cx="930763" cy="918513"/>
              </a:xfrm>
            </p:grpSpPr>
            <p:pic>
              <p:nvPicPr>
                <p:cNvPr id="44" name="Picture 43"/>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45"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sz="900" dirty="0">
                    <a:solidFill>
                      <a:srgbClr val="FFFFFF"/>
                    </a:solidFill>
                  </a:endParaRPr>
                </a:p>
              </p:txBody>
            </p:sp>
          </p:grpSp>
        </p:grpSp>
      </p:grpSp>
    </p:spTree>
    <p:extLst>
      <p:ext uri="{BB962C8B-B14F-4D97-AF65-F5344CB8AC3E}">
        <p14:creationId xmlns:p14="http://schemas.microsoft.com/office/powerpoint/2010/main" val="428364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25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1+#ppt_w/2"/>
                                          </p:val>
                                        </p:tav>
                                        <p:tav tm="100000">
                                          <p:val>
                                            <p:strVal val="#ppt_x"/>
                                          </p:val>
                                        </p:tav>
                                      </p:tavLst>
                                    </p:anim>
                                    <p:anim calcmode="lin" valueType="num">
                                      <p:cBhvr additive="base">
                                        <p:cTn id="8" dur="75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Introducing the new Office</a:t>
            </a:r>
            <a:endParaRPr lang="en-US" dirty="0"/>
          </a:p>
        </p:txBody>
      </p:sp>
      <p:grpSp>
        <p:nvGrpSpPr>
          <p:cNvPr id="10" name="Group 9"/>
          <p:cNvGrpSpPr/>
          <p:nvPr/>
        </p:nvGrpSpPr>
        <p:grpSpPr>
          <a:xfrm>
            <a:off x="413601" y="2656622"/>
            <a:ext cx="2745942" cy="3574860"/>
            <a:chOff x="493712" y="1226611"/>
            <a:chExt cx="2745942" cy="3574860"/>
          </a:xfrm>
        </p:grpSpPr>
        <p:grpSp>
          <p:nvGrpSpPr>
            <p:cNvPr id="4" name="Group 3"/>
            <p:cNvGrpSpPr/>
            <p:nvPr/>
          </p:nvGrpSpPr>
          <p:grpSpPr>
            <a:xfrm>
              <a:off x="493712" y="1226611"/>
              <a:ext cx="2745942" cy="3574860"/>
              <a:chOff x="493712" y="1226611"/>
              <a:chExt cx="2745942" cy="3574860"/>
            </a:xfrm>
          </p:grpSpPr>
          <p:sp>
            <p:nvSpPr>
              <p:cNvPr id="37" name="Rectangle 36"/>
              <p:cNvSpPr/>
              <p:nvPr/>
            </p:nvSpPr>
            <p:spPr bwMode="auto">
              <a:xfrm>
                <a:off x="493712" y="3887071"/>
                <a:ext cx="2745941" cy="91440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14099"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Devices</a:t>
                </a:r>
              </a:p>
            </p:txBody>
          </p:sp>
          <p:pic>
            <p:nvPicPr>
              <p:cNvPr id="38" name="Picture 37"/>
              <p:cNvPicPr>
                <a:picLocks noChangeArrowheads="1"/>
              </p:cNvPicPr>
              <p:nvPr/>
            </p:nvPicPr>
            <p:blipFill rotWithShape="1">
              <a:blip r:embed="rId3">
                <a:extLst>
                  <a:ext uri="{28A0092B-C50C-407E-A947-70E740481C1C}">
                    <a14:useLocalDpi xmlns:a14="http://schemas.microsoft.com/office/drawing/2010/main" val="0"/>
                  </a:ext>
                </a:extLst>
              </a:blip>
              <a:srcRect t="-408"/>
              <a:stretch/>
            </p:blipFill>
            <p:spPr bwMode="auto">
              <a:xfrm>
                <a:off x="496454" y="1226611"/>
                <a:ext cx="2743200" cy="2743200"/>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4876" y="4120846"/>
              <a:ext cx="823034" cy="532262"/>
            </a:xfrm>
            <a:prstGeom prst="rect">
              <a:avLst/>
            </a:prstGeom>
          </p:spPr>
        </p:pic>
      </p:grpSp>
      <p:grpSp>
        <p:nvGrpSpPr>
          <p:cNvPr id="8" name="Group 7"/>
          <p:cNvGrpSpPr/>
          <p:nvPr/>
        </p:nvGrpSpPr>
        <p:grpSpPr>
          <a:xfrm>
            <a:off x="3297403" y="2653223"/>
            <a:ext cx="2745942" cy="3576341"/>
            <a:chOff x="6219568" y="1705134"/>
            <a:chExt cx="2745942" cy="3576341"/>
          </a:xfrm>
        </p:grpSpPr>
        <p:sp>
          <p:nvSpPr>
            <p:cNvPr id="59" name="Rectangle 58"/>
            <p:cNvSpPr/>
            <p:nvPr/>
          </p:nvSpPr>
          <p:spPr bwMode="auto">
            <a:xfrm>
              <a:off x="6219569" y="4451874"/>
              <a:ext cx="2745941" cy="829601"/>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14099"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Social</a:t>
              </a:r>
            </a:p>
          </p:txBody>
        </p:sp>
        <p:grpSp>
          <p:nvGrpSpPr>
            <p:cNvPr id="2" name="Group 1"/>
            <p:cNvGrpSpPr/>
            <p:nvPr/>
          </p:nvGrpSpPr>
          <p:grpSpPr>
            <a:xfrm>
              <a:off x="8062754" y="4553228"/>
              <a:ext cx="639749" cy="598446"/>
              <a:chOff x="7962395" y="4519775"/>
              <a:chExt cx="639749" cy="598446"/>
            </a:xfrm>
          </p:grpSpPr>
          <p:grpSp>
            <p:nvGrpSpPr>
              <p:cNvPr id="60" name="Group 59"/>
              <p:cNvGrpSpPr/>
              <p:nvPr/>
            </p:nvGrpSpPr>
            <p:grpSpPr>
              <a:xfrm>
                <a:off x="7962395" y="4519775"/>
                <a:ext cx="639749" cy="592391"/>
                <a:chOff x="4823943" y="3934642"/>
                <a:chExt cx="639749" cy="592391"/>
              </a:xfrm>
            </p:grpSpPr>
            <p:sp>
              <p:nvSpPr>
                <p:cNvPr id="61" name="Freeform 114"/>
                <p:cNvSpPr>
                  <a:spLocks noChangeAspect="1" noEditPoints="1"/>
                </p:cNvSpPr>
                <p:nvPr/>
              </p:nvSpPr>
              <p:spPr bwMode="black">
                <a:xfrm>
                  <a:off x="5175824" y="3934642"/>
                  <a:ext cx="287868" cy="227451"/>
                </a:xfrm>
                <a:custGeom>
                  <a:avLst/>
                  <a:gdLst>
                    <a:gd name="T0" fmla="*/ 22 w 75"/>
                    <a:gd name="T1" fmla="*/ 22 h 59"/>
                    <a:gd name="T2" fmla="*/ 33 w 75"/>
                    <a:gd name="T3" fmla="*/ 11 h 59"/>
                    <a:gd name="T4" fmla="*/ 22 w 75"/>
                    <a:gd name="T5" fmla="*/ 0 h 59"/>
                    <a:gd name="T6" fmla="*/ 11 w 75"/>
                    <a:gd name="T7" fmla="*/ 11 h 59"/>
                    <a:gd name="T8" fmla="*/ 22 w 75"/>
                    <a:gd name="T9" fmla="*/ 22 h 59"/>
                    <a:gd name="T10" fmla="*/ 45 w 75"/>
                    <a:gd name="T11" fmla="*/ 22 h 59"/>
                    <a:gd name="T12" fmla="*/ 56 w 75"/>
                    <a:gd name="T13" fmla="*/ 11 h 59"/>
                    <a:gd name="T14" fmla="*/ 45 w 75"/>
                    <a:gd name="T15" fmla="*/ 0 h 59"/>
                    <a:gd name="T16" fmla="*/ 34 w 75"/>
                    <a:gd name="T17" fmla="*/ 11 h 59"/>
                    <a:gd name="T18" fmla="*/ 45 w 75"/>
                    <a:gd name="T19" fmla="*/ 22 h 59"/>
                    <a:gd name="T20" fmla="*/ 3 w 75"/>
                    <a:gd name="T21" fmla="*/ 25 h 59"/>
                    <a:gd name="T22" fmla="*/ 0 w 75"/>
                    <a:gd name="T23" fmla="*/ 27 h 59"/>
                    <a:gd name="T24" fmla="*/ 0 w 75"/>
                    <a:gd name="T25" fmla="*/ 38 h 59"/>
                    <a:gd name="T26" fmla="*/ 3 w 75"/>
                    <a:gd name="T27" fmla="*/ 41 h 59"/>
                    <a:gd name="T28" fmla="*/ 5 w 75"/>
                    <a:gd name="T29" fmla="*/ 38 h 59"/>
                    <a:gd name="T30" fmla="*/ 5 w 75"/>
                    <a:gd name="T31" fmla="*/ 27 h 59"/>
                    <a:gd name="T32" fmla="*/ 3 w 75"/>
                    <a:gd name="T33" fmla="*/ 25 h 59"/>
                    <a:gd name="T34" fmla="*/ 75 w 75"/>
                    <a:gd name="T35" fmla="*/ 23 h 59"/>
                    <a:gd name="T36" fmla="*/ 75 w 75"/>
                    <a:gd name="T37" fmla="*/ 56 h 59"/>
                    <a:gd name="T38" fmla="*/ 73 w 75"/>
                    <a:gd name="T39" fmla="*/ 57 h 59"/>
                    <a:gd name="T40" fmla="*/ 65 w 75"/>
                    <a:gd name="T41" fmla="*/ 51 h 59"/>
                    <a:gd name="T42" fmla="*/ 64 w 75"/>
                    <a:gd name="T43" fmla="*/ 49 h 59"/>
                    <a:gd name="T44" fmla="*/ 60 w 75"/>
                    <a:gd name="T45" fmla="*/ 49 h 59"/>
                    <a:gd name="T46" fmla="*/ 60 w 75"/>
                    <a:gd name="T47" fmla="*/ 56 h 59"/>
                    <a:gd name="T48" fmla="*/ 57 w 75"/>
                    <a:gd name="T49" fmla="*/ 59 h 59"/>
                    <a:gd name="T50" fmla="*/ 11 w 75"/>
                    <a:gd name="T51" fmla="*/ 59 h 59"/>
                    <a:gd name="T52" fmla="*/ 8 w 75"/>
                    <a:gd name="T53" fmla="*/ 55 h 59"/>
                    <a:gd name="T54" fmla="*/ 8 w 75"/>
                    <a:gd name="T55" fmla="*/ 27 h 59"/>
                    <a:gd name="T56" fmla="*/ 11 w 75"/>
                    <a:gd name="T57" fmla="*/ 23 h 59"/>
                    <a:gd name="T58" fmla="*/ 57 w 75"/>
                    <a:gd name="T59" fmla="*/ 23 h 59"/>
                    <a:gd name="T60" fmla="*/ 60 w 75"/>
                    <a:gd name="T61" fmla="*/ 27 h 59"/>
                    <a:gd name="T62" fmla="*/ 60 w 75"/>
                    <a:gd name="T63" fmla="*/ 30 h 59"/>
                    <a:gd name="T64" fmla="*/ 64 w 75"/>
                    <a:gd name="T65" fmla="*/ 30 h 59"/>
                    <a:gd name="T66" fmla="*/ 65 w 75"/>
                    <a:gd name="T67" fmla="*/ 29 h 59"/>
                    <a:gd name="T68" fmla="*/ 73 w 75"/>
                    <a:gd name="T69" fmla="*/ 22 h 59"/>
                    <a:gd name="T70" fmla="*/ 75 w 75"/>
                    <a:gd name="T71"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59">
                      <a:moveTo>
                        <a:pt x="22" y="22"/>
                      </a:moveTo>
                      <a:cubicBezTo>
                        <a:pt x="28" y="22"/>
                        <a:pt x="33" y="17"/>
                        <a:pt x="33" y="11"/>
                      </a:cubicBezTo>
                      <a:cubicBezTo>
                        <a:pt x="33" y="5"/>
                        <a:pt x="28" y="0"/>
                        <a:pt x="22" y="0"/>
                      </a:cubicBezTo>
                      <a:cubicBezTo>
                        <a:pt x="16" y="0"/>
                        <a:pt x="11" y="5"/>
                        <a:pt x="11" y="11"/>
                      </a:cubicBezTo>
                      <a:cubicBezTo>
                        <a:pt x="11" y="17"/>
                        <a:pt x="16" y="22"/>
                        <a:pt x="22" y="22"/>
                      </a:cubicBezTo>
                      <a:moveTo>
                        <a:pt x="45" y="22"/>
                      </a:moveTo>
                      <a:cubicBezTo>
                        <a:pt x="51" y="22"/>
                        <a:pt x="56" y="17"/>
                        <a:pt x="56" y="11"/>
                      </a:cubicBezTo>
                      <a:cubicBezTo>
                        <a:pt x="56" y="5"/>
                        <a:pt x="51" y="0"/>
                        <a:pt x="45" y="0"/>
                      </a:cubicBezTo>
                      <a:cubicBezTo>
                        <a:pt x="39" y="0"/>
                        <a:pt x="34" y="5"/>
                        <a:pt x="34" y="11"/>
                      </a:cubicBezTo>
                      <a:cubicBezTo>
                        <a:pt x="34" y="17"/>
                        <a:pt x="39" y="22"/>
                        <a:pt x="45" y="22"/>
                      </a:cubicBezTo>
                      <a:moveTo>
                        <a:pt x="3" y="25"/>
                      </a:moveTo>
                      <a:cubicBezTo>
                        <a:pt x="1" y="25"/>
                        <a:pt x="0" y="26"/>
                        <a:pt x="0" y="27"/>
                      </a:cubicBezTo>
                      <a:cubicBezTo>
                        <a:pt x="0" y="38"/>
                        <a:pt x="0" y="38"/>
                        <a:pt x="0" y="38"/>
                      </a:cubicBezTo>
                      <a:cubicBezTo>
                        <a:pt x="0" y="39"/>
                        <a:pt x="1" y="41"/>
                        <a:pt x="3" y="41"/>
                      </a:cubicBezTo>
                      <a:cubicBezTo>
                        <a:pt x="4" y="41"/>
                        <a:pt x="5" y="39"/>
                        <a:pt x="5" y="38"/>
                      </a:cubicBezTo>
                      <a:cubicBezTo>
                        <a:pt x="5" y="27"/>
                        <a:pt x="5" y="27"/>
                        <a:pt x="5" y="27"/>
                      </a:cubicBezTo>
                      <a:cubicBezTo>
                        <a:pt x="5" y="26"/>
                        <a:pt x="4" y="25"/>
                        <a:pt x="3" y="25"/>
                      </a:cubicBezTo>
                      <a:moveTo>
                        <a:pt x="75" y="23"/>
                      </a:moveTo>
                      <a:cubicBezTo>
                        <a:pt x="75" y="56"/>
                        <a:pt x="75" y="56"/>
                        <a:pt x="75" y="56"/>
                      </a:cubicBezTo>
                      <a:cubicBezTo>
                        <a:pt x="75" y="58"/>
                        <a:pt x="74" y="58"/>
                        <a:pt x="73" y="57"/>
                      </a:cubicBezTo>
                      <a:cubicBezTo>
                        <a:pt x="65" y="51"/>
                        <a:pt x="65" y="51"/>
                        <a:pt x="65" y="51"/>
                      </a:cubicBezTo>
                      <a:cubicBezTo>
                        <a:pt x="64" y="50"/>
                        <a:pt x="64" y="50"/>
                        <a:pt x="64" y="49"/>
                      </a:cubicBezTo>
                      <a:cubicBezTo>
                        <a:pt x="60" y="49"/>
                        <a:pt x="60" y="49"/>
                        <a:pt x="60" y="49"/>
                      </a:cubicBezTo>
                      <a:cubicBezTo>
                        <a:pt x="60" y="56"/>
                        <a:pt x="60" y="56"/>
                        <a:pt x="60" y="56"/>
                      </a:cubicBezTo>
                      <a:cubicBezTo>
                        <a:pt x="60" y="58"/>
                        <a:pt x="59" y="59"/>
                        <a:pt x="57" y="59"/>
                      </a:cubicBezTo>
                      <a:cubicBezTo>
                        <a:pt x="11" y="59"/>
                        <a:pt x="11" y="59"/>
                        <a:pt x="11" y="59"/>
                      </a:cubicBezTo>
                      <a:cubicBezTo>
                        <a:pt x="9" y="59"/>
                        <a:pt x="8" y="57"/>
                        <a:pt x="8" y="55"/>
                      </a:cubicBezTo>
                      <a:cubicBezTo>
                        <a:pt x="8" y="27"/>
                        <a:pt x="8" y="27"/>
                        <a:pt x="8" y="27"/>
                      </a:cubicBezTo>
                      <a:cubicBezTo>
                        <a:pt x="8" y="25"/>
                        <a:pt x="9" y="23"/>
                        <a:pt x="11" y="23"/>
                      </a:cubicBezTo>
                      <a:cubicBezTo>
                        <a:pt x="57" y="23"/>
                        <a:pt x="57" y="23"/>
                        <a:pt x="57" y="23"/>
                      </a:cubicBezTo>
                      <a:cubicBezTo>
                        <a:pt x="59" y="23"/>
                        <a:pt x="60" y="25"/>
                        <a:pt x="60" y="27"/>
                      </a:cubicBezTo>
                      <a:cubicBezTo>
                        <a:pt x="60" y="30"/>
                        <a:pt x="60" y="30"/>
                        <a:pt x="60" y="30"/>
                      </a:cubicBezTo>
                      <a:cubicBezTo>
                        <a:pt x="64" y="30"/>
                        <a:pt x="64" y="30"/>
                        <a:pt x="64" y="30"/>
                      </a:cubicBezTo>
                      <a:cubicBezTo>
                        <a:pt x="64" y="30"/>
                        <a:pt x="64" y="29"/>
                        <a:pt x="65" y="29"/>
                      </a:cubicBezTo>
                      <a:cubicBezTo>
                        <a:pt x="73" y="22"/>
                        <a:pt x="73" y="22"/>
                        <a:pt x="73" y="22"/>
                      </a:cubicBezTo>
                      <a:cubicBezTo>
                        <a:pt x="74" y="21"/>
                        <a:pt x="75" y="21"/>
                        <a:pt x="75" y="23"/>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a:solidFill>
                      <a:srgbClr val="000000"/>
                    </a:solidFill>
                  </a:endParaRPr>
                </a:p>
              </p:txBody>
            </p:sp>
            <p:sp>
              <p:nvSpPr>
                <p:cNvPr id="62" name="Freeform 12"/>
                <p:cNvSpPr>
                  <a:spLocks noChangeAspect="1"/>
                </p:cNvSpPr>
                <p:nvPr/>
              </p:nvSpPr>
              <p:spPr bwMode="black">
                <a:xfrm>
                  <a:off x="5249438" y="4257751"/>
                  <a:ext cx="193895" cy="269282"/>
                </a:xfrm>
                <a:custGeom>
                  <a:avLst/>
                  <a:gdLst>
                    <a:gd name="T0" fmla="*/ 642 w 811"/>
                    <a:gd name="T1" fmla="*/ 692 h 1128"/>
                    <a:gd name="T2" fmla="*/ 499 w 811"/>
                    <a:gd name="T3" fmla="*/ 758 h 1128"/>
                    <a:gd name="T4" fmla="*/ 465 w 811"/>
                    <a:gd name="T5" fmla="*/ 735 h 1128"/>
                    <a:gd name="T6" fmla="*/ 301 w 811"/>
                    <a:gd name="T7" fmla="*/ 382 h 1128"/>
                    <a:gd name="T8" fmla="*/ 305 w 811"/>
                    <a:gd name="T9" fmla="*/ 341 h 1128"/>
                    <a:gd name="T10" fmla="*/ 459 w 811"/>
                    <a:gd name="T11" fmla="*/ 269 h 1128"/>
                    <a:gd name="T12" fmla="*/ 474 w 811"/>
                    <a:gd name="T13" fmla="*/ 232 h 1128"/>
                    <a:gd name="T14" fmla="*/ 378 w 811"/>
                    <a:gd name="T15" fmla="*/ 19 h 1128"/>
                    <a:gd name="T16" fmla="*/ 341 w 811"/>
                    <a:gd name="T17" fmla="*/ 0 h 1128"/>
                    <a:gd name="T18" fmla="*/ 236 w 811"/>
                    <a:gd name="T19" fmla="*/ 28 h 1128"/>
                    <a:gd name="T20" fmla="*/ 192 w 811"/>
                    <a:gd name="T21" fmla="*/ 49 h 1128"/>
                    <a:gd name="T22" fmla="*/ 117 w 811"/>
                    <a:gd name="T23" fmla="*/ 543 h 1128"/>
                    <a:gd name="T24" fmla="*/ 313 w 811"/>
                    <a:gd name="T25" fmla="*/ 932 h 1128"/>
                    <a:gd name="T26" fmla="*/ 686 w 811"/>
                    <a:gd name="T27" fmla="*/ 1060 h 1128"/>
                    <a:gd name="T28" fmla="*/ 730 w 811"/>
                    <a:gd name="T29" fmla="*/ 1039 h 1128"/>
                    <a:gd name="T30" fmla="*/ 789 w 811"/>
                    <a:gd name="T31" fmla="*/ 999 h 1128"/>
                    <a:gd name="T32" fmla="*/ 796 w 811"/>
                    <a:gd name="T33" fmla="*/ 944 h 1128"/>
                    <a:gd name="T34" fmla="*/ 689 w 811"/>
                    <a:gd name="T35" fmla="*/ 708 h 1128"/>
                    <a:gd name="T36" fmla="*/ 642 w 811"/>
                    <a:gd name="T37" fmla="*/ 69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1" h="1128">
                      <a:moveTo>
                        <a:pt x="642" y="692"/>
                      </a:moveTo>
                      <a:cubicBezTo>
                        <a:pt x="616" y="704"/>
                        <a:pt x="499" y="758"/>
                        <a:pt x="499" y="758"/>
                      </a:cubicBezTo>
                      <a:cubicBezTo>
                        <a:pt x="488" y="763"/>
                        <a:pt x="473" y="753"/>
                        <a:pt x="465" y="735"/>
                      </a:cubicBezTo>
                      <a:cubicBezTo>
                        <a:pt x="301" y="382"/>
                        <a:pt x="301" y="382"/>
                        <a:pt x="301" y="382"/>
                      </a:cubicBezTo>
                      <a:cubicBezTo>
                        <a:pt x="292" y="364"/>
                        <a:pt x="294" y="346"/>
                        <a:pt x="305" y="341"/>
                      </a:cubicBezTo>
                      <a:cubicBezTo>
                        <a:pt x="305" y="341"/>
                        <a:pt x="441" y="279"/>
                        <a:pt x="459" y="269"/>
                      </a:cubicBezTo>
                      <a:cubicBezTo>
                        <a:pt x="470" y="264"/>
                        <a:pt x="483" y="251"/>
                        <a:pt x="474" y="232"/>
                      </a:cubicBezTo>
                      <a:cubicBezTo>
                        <a:pt x="452" y="180"/>
                        <a:pt x="385" y="29"/>
                        <a:pt x="378" y="19"/>
                      </a:cubicBezTo>
                      <a:cubicBezTo>
                        <a:pt x="369" y="8"/>
                        <a:pt x="363" y="0"/>
                        <a:pt x="341" y="0"/>
                      </a:cubicBezTo>
                      <a:cubicBezTo>
                        <a:pt x="306" y="0"/>
                        <a:pt x="269" y="13"/>
                        <a:pt x="236" y="28"/>
                      </a:cubicBezTo>
                      <a:cubicBezTo>
                        <a:pt x="192" y="49"/>
                        <a:pt x="192" y="49"/>
                        <a:pt x="192" y="49"/>
                      </a:cubicBezTo>
                      <a:cubicBezTo>
                        <a:pt x="0" y="158"/>
                        <a:pt x="62" y="427"/>
                        <a:pt x="117" y="543"/>
                      </a:cubicBezTo>
                      <a:cubicBezTo>
                        <a:pt x="173" y="662"/>
                        <a:pt x="313" y="932"/>
                        <a:pt x="313" y="932"/>
                      </a:cubicBezTo>
                      <a:cubicBezTo>
                        <a:pt x="381" y="1070"/>
                        <a:pt x="547" y="1128"/>
                        <a:pt x="686" y="1060"/>
                      </a:cubicBezTo>
                      <a:cubicBezTo>
                        <a:pt x="730" y="1039"/>
                        <a:pt x="730" y="1039"/>
                        <a:pt x="730" y="1039"/>
                      </a:cubicBezTo>
                      <a:cubicBezTo>
                        <a:pt x="756" y="1026"/>
                        <a:pt x="769" y="1018"/>
                        <a:pt x="789" y="999"/>
                      </a:cubicBezTo>
                      <a:cubicBezTo>
                        <a:pt x="795" y="994"/>
                        <a:pt x="811" y="977"/>
                        <a:pt x="796" y="944"/>
                      </a:cubicBezTo>
                      <a:cubicBezTo>
                        <a:pt x="767" y="880"/>
                        <a:pt x="698" y="726"/>
                        <a:pt x="689" y="708"/>
                      </a:cubicBezTo>
                      <a:cubicBezTo>
                        <a:pt x="680" y="693"/>
                        <a:pt x="661" y="684"/>
                        <a:pt x="642" y="692"/>
                      </a:cubicBezTo>
                      <a:close/>
                    </a:path>
                  </a:pathLst>
                </a:custGeom>
                <a:solidFill>
                  <a:srgbClr val="FFFFFF"/>
                </a:solidFill>
                <a:ln>
                  <a:noFill/>
                </a:ln>
                <a:extLst/>
              </p:spPr>
              <p:txBody>
                <a:bodyPr vert="horz" wrap="square" lIns="82305" tIns="41153" rIns="82305" bIns="41153" numCol="1" anchor="t" anchorCtr="0" compatLnSpc="1">
                  <a:prstTxWarp prst="textNoShape">
                    <a:avLst/>
                  </a:prstTxWarp>
                </a:bodyPr>
                <a:lstStyle/>
                <a:p>
                  <a:pPr defTabSz="914363"/>
                  <a:endParaRPr lang="en-US" sz="1600">
                    <a:solidFill>
                      <a:srgbClr val="000000"/>
                    </a:solidFill>
                  </a:endParaRPr>
                </a:p>
              </p:txBody>
            </p:sp>
            <p:sp>
              <p:nvSpPr>
                <p:cNvPr id="63" name="Freeform 95"/>
                <p:cNvSpPr>
                  <a:spLocks/>
                </p:cNvSpPr>
                <p:nvPr/>
              </p:nvSpPr>
              <p:spPr bwMode="black">
                <a:xfrm>
                  <a:off x="4823943" y="3965320"/>
                  <a:ext cx="268767" cy="236704"/>
                </a:xfrm>
                <a:custGeom>
                  <a:avLst/>
                  <a:gdLst>
                    <a:gd name="T0" fmla="*/ 59 w 67"/>
                    <a:gd name="T1" fmla="*/ 0 h 67"/>
                    <a:gd name="T2" fmla="*/ 9 w 67"/>
                    <a:gd name="T3" fmla="*/ 0 h 67"/>
                    <a:gd name="T4" fmla="*/ 0 w 67"/>
                    <a:gd name="T5" fmla="*/ 9 h 67"/>
                    <a:gd name="T6" fmla="*/ 0 w 67"/>
                    <a:gd name="T7" fmla="*/ 41 h 67"/>
                    <a:gd name="T8" fmla="*/ 9 w 67"/>
                    <a:gd name="T9" fmla="*/ 50 h 67"/>
                    <a:gd name="T10" fmla="*/ 21 w 67"/>
                    <a:gd name="T11" fmla="*/ 50 h 67"/>
                    <a:gd name="T12" fmla="*/ 47 w 67"/>
                    <a:gd name="T13" fmla="*/ 67 h 67"/>
                    <a:gd name="T14" fmla="*/ 41 w 67"/>
                    <a:gd name="T15" fmla="*/ 50 h 67"/>
                    <a:gd name="T16" fmla="*/ 59 w 67"/>
                    <a:gd name="T17" fmla="*/ 50 h 67"/>
                    <a:gd name="T18" fmla="*/ 67 w 67"/>
                    <a:gd name="T19" fmla="*/ 41 h 67"/>
                    <a:gd name="T20" fmla="*/ 67 w 67"/>
                    <a:gd name="T21" fmla="*/ 9 h 67"/>
                    <a:gd name="T22" fmla="*/ 59 w 67"/>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7">
                      <a:moveTo>
                        <a:pt x="59"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59" y="50"/>
                        <a:pt x="59" y="50"/>
                        <a:pt x="59" y="50"/>
                      </a:cubicBezTo>
                      <a:cubicBezTo>
                        <a:pt x="63" y="50"/>
                        <a:pt x="67" y="46"/>
                        <a:pt x="67" y="41"/>
                      </a:cubicBezTo>
                      <a:cubicBezTo>
                        <a:pt x="67" y="9"/>
                        <a:pt x="67" y="9"/>
                        <a:pt x="67" y="9"/>
                      </a:cubicBezTo>
                      <a:cubicBezTo>
                        <a:pt x="67" y="4"/>
                        <a:pt x="63" y="0"/>
                        <a:pt x="59"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a:solidFill>
                      <a:srgbClr val="000000"/>
                    </a:solidFill>
                  </a:endParaRPr>
                </a:p>
              </p:txBody>
            </p:sp>
          </p:grpSp>
          <p:sp>
            <p:nvSpPr>
              <p:cNvPr id="73" name="Freeform 14"/>
              <p:cNvSpPr>
                <a:spLocks noEditPoints="1"/>
              </p:cNvSpPr>
              <p:nvPr/>
            </p:nvSpPr>
            <p:spPr bwMode="black">
              <a:xfrm>
                <a:off x="7991518" y="4859152"/>
                <a:ext cx="244800" cy="259069"/>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z="1000" spc="-122">
                  <a:solidFill>
                    <a:schemeClr val="tx1">
                      <a:lumMod val="50000"/>
                    </a:schemeClr>
                  </a:solidFill>
                  <a:latin typeface="Segoe Light" pitchFamily="34" charset="0"/>
                </a:endParaRPr>
              </a:p>
            </p:txBody>
          </p:sp>
        </p:grpSp>
        <p:pic>
          <p:nvPicPr>
            <p:cNvPr id="5122" name="Picture 2" descr="C:\Users\v-junyo\Documents\Jun_Mesh\Microsoft Files\DesignTools\Brand Photos\Office Brand - No_exp\NEW\OFF12_Joi_01.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19568" y="1705134"/>
              <a:ext cx="2745941" cy="2746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6178984" y="2662606"/>
            <a:ext cx="2745941" cy="3568877"/>
            <a:chOff x="3365076" y="1232597"/>
            <a:chExt cx="2745941" cy="3568877"/>
          </a:xfrm>
        </p:grpSpPr>
        <p:pic>
          <p:nvPicPr>
            <p:cNvPr id="39" name="Picture 4" descr="http://farm7.staticflickr.com/6198/6149648253_a3f453cb9e_z.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 t="5733" r="18331" b="39762"/>
            <a:stretch/>
          </p:blipFill>
          <p:spPr bwMode="auto">
            <a:xfrm>
              <a:off x="3365076" y="1232597"/>
              <a:ext cx="2745941" cy="27467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365076" y="3979336"/>
              <a:ext cx="2745941" cy="822138"/>
              <a:chOff x="3346615" y="4451875"/>
              <a:chExt cx="2745941" cy="822138"/>
            </a:xfrm>
          </p:grpSpPr>
          <p:sp>
            <p:nvSpPr>
              <p:cNvPr id="53" name="Rectangle 52"/>
              <p:cNvSpPr/>
              <p:nvPr/>
            </p:nvSpPr>
            <p:spPr bwMode="auto">
              <a:xfrm>
                <a:off x="3346615" y="4451875"/>
                <a:ext cx="2745941" cy="822138"/>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14099"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Cloud</a:t>
                </a:r>
              </a:p>
            </p:txBody>
          </p:sp>
          <p:pic>
            <p:nvPicPr>
              <p:cNvPr id="72" name="Picture 71" descr="C:\Users\chrisw\Desktop\Cloud Services 3.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4936006" y="4538785"/>
                <a:ext cx="904219" cy="62347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 name="Group 2"/>
          <p:cNvGrpSpPr/>
          <p:nvPr/>
        </p:nvGrpSpPr>
        <p:grpSpPr>
          <a:xfrm>
            <a:off x="9060564" y="2653223"/>
            <a:ext cx="2745941" cy="3566958"/>
            <a:chOff x="9107804" y="1232595"/>
            <a:chExt cx="2745941" cy="3566958"/>
          </a:xfrm>
        </p:grpSpPr>
        <p:grpSp>
          <p:nvGrpSpPr>
            <p:cNvPr id="6" name="Group 5"/>
            <p:cNvGrpSpPr/>
            <p:nvPr/>
          </p:nvGrpSpPr>
          <p:grpSpPr>
            <a:xfrm>
              <a:off x="9107804" y="1232595"/>
              <a:ext cx="2745941" cy="3566958"/>
              <a:chOff x="9107804" y="1705134"/>
              <a:chExt cx="2745941" cy="3566958"/>
            </a:xfrm>
          </p:grpSpPr>
          <p:sp>
            <p:nvSpPr>
              <p:cNvPr id="65" name="Rectangle 64"/>
              <p:cNvSpPr/>
              <p:nvPr/>
            </p:nvSpPr>
            <p:spPr bwMode="auto">
              <a:xfrm>
                <a:off x="9107804" y="4451873"/>
                <a:ext cx="2745941" cy="82021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14099"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Control</a:t>
                </a:r>
                <a:endParaRPr lang="en-US" sz="28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5123" name="Picture 3" descr="C:\Users\v-junyo\Documents\Jun_Mesh\Microsoft Files\DesignTools\Brand Photos\Windows 7\Commercial\COMMERCIAL\WIN12_Kiki_01.png"/>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9107804" y="1705134"/>
                <a:ext cx="2745941" cy="2746739"/>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7" descr="\\MAGNUM\Projects\Microsoft\Cloud Power FY12\Design\ICONS_PNG\Secure.png"/>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11054479" y="3968185"/>
              <a:ext cx="799266" cy="799266"/>
            </a:xfrm>
            <a:prstGeom prst="rect">
              <a:avLst/>
            </a:prstGeom>
            <a:noFill/>
          </p:spPr>
        </p:pic>
      </p:grpSp>
      <p:grpSp>
        <p:nvGrpSpPr>
          <p:cNvPr id="16" name="Group 15"/>
          <p:cNvGrpSpPr/>
          <p:nvPr/>
        </p:nvGrpSpPr>
        <p:grpSpPr>
          <a:xfrm>
            <a:off x="5885297" y="1270213"/>
            <a:ext cx="5921208" cy="1311544"/>
            <a:chOff x="5885297" y="1270213"/>
            <a:chExt cx="5921208" cy="1311544"/>
          </a:xfrm>
        </p:grpSpPr>
        <p:grpSp>
          <p:nvGrpSpPr>
            <p:cNvPr id="11" name="Group 10"/>
            <p:cNvGrpSpPr/>
            <p:nvPr/>
          </p:nvGrpSpPr>
          <p:grpSpPr>
            <a:xfrm>
              <a:off x="5885297" y="1270213"/>
              <a:ext cx="5921208" cy="1229497"/>
              <a:chOff x="5885297" y="1270213"/>
              <a:chExt cx="5921208" cy="1229497"/>
            </a:xfrm>
          </p:grpSpPr>
          <p:sp>
            <p:nvSpPr>
              <p:cNvPr id="29" name="Rectangle 28"/>
              <p:cNvSpPr/>
              <p:nvPr/>
            </p:nvSpPr>
            <p:spPr bwMode="auto">
              <a:xfrm>
                <a:off x="6178984" y="1270213"/>
                <a:ext cx="5627521" cy="1229497"/>
              </a:xfrm>
              <a:prstGeom prst="rect">
                <a:avLst/>
              </a:prstGeom>
              <a:solidFill>
                <a:schemeClr val="tx2"/>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CC600">
                    <a:satMod val="300000"/>
                  </a:srgbClr>
                </a:contourClr>
              </a:sp3d>
            </p:spPr>
            <p:txBody>
              <a:bodyPr vert="horz" wrap="square" lIns="274320" tIns="45718" rIns="91436" bIns="45718" numCol="1" rtlCol="0" anchor="ctr" anchorCtr="0" compatLnSpc="1">
                <a:prstTxWarp prst="textNoShape">
                  <a:avLst/>
                </a:prstTxWarp>
                <a:noAutofit/>
              </a:bodyPr>
              <a:lstStyle/>
              <a:p>
                <a:pPr defTabSz="914099" fontAlgn="base">
                  <a:lnSpc>
                    <a:spcPct val="80000"/>
                  </a:lnSpc>
                  <a:defRPr/>
                </a:pPr>
                <a:endParaRPr lang="en-US" sz="4800" kern="0" spc="-70" dirty="0">
                  <a:solidFill>
                    <a:srgbClr val="000000">
                      <a:alpha val="99000"/>
                    </a:srgbClr>
                  </a:solidFill>
                  <a:latin typeface="Segoe UI Light" pitchFamily="34" charset="0"/>
                  <a:ea typeface="Segoe UI" pitchFamily="34" charset="0"/>
                  <a:cs typeface="Segoe UI" pitchFamily="34" charset="0"/>
                </a:endParaRPr>
              </a:p>
            </p:txBody>
          </p:sp>
          <p:sp>
            <p:nvSpPr>
              <p:cNvPr id="30" name="Right Triangle 29"/>
              <p:cNvSpPr/>
              <p:nvPr/>
            </p:nvSpPr>
            <p:spPr bwMode="auto">
              <a:xfrm rot="18900000" flipH="1">
                <a:off x="5885297" y="1626330"/>
                <a:ext cx="567771" cy="567771"/>
              </a:xfrm>
              <a:prstGeom prst="rtTriangl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defRPr/>
                </a:pPr>
                <a:endParaRPr lang="en-US" kern="0" spc="-5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31" name="Text Placeholder 12"/>
            <p:cNvSpPr txBox="1">
              <a:spLocks/>
            </p:cNvSpPr>
            <p:nvPr/>
          </p:nvSpPr>
          <p:spPr>
            <a:xfrm>
              <a:off x="6822835" y="1496845"/>
              <a:ext cx="2736341" cy="1084912"/>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800" dirty="0" smtClean="0">
                  <a:solidFill>
                    <a:srgbClr val="FFFFFF"/>
                  </a:solidFill>
                </a:rPr>
                <a:t>Enterprise-grade cloud services</a:t>
              </a:r>
              <a:endParaRPr lang="en-US" sz="2800" dirty="0">
                <a:solidFill>
                  <a:srgbClr val="FFFFFF"/>
                </a:solidFill>
              </a:endParaRPr>
            </a:p>
            <a:p>
              <a:pPr lvl="1" algn="ctr">
                <a:defRPr/>
              </a:pPr>
              <a:endParaRPr lang="en-US" sz="1400" dirty="0" smtClean="0">
                <a:solidFill>
                  <a:srgbClr val="FFFFFF"/>
                </a:solidFill>
              </a:endParaRPr>
            </a:p>
          </p:txBody>
        </p:sp>
        <p:grpSp>
          <p:nvGrpSpPr>
            <p:cNvPr id="68" name="Group 67"/>
            <p:cNvGrpSpPr>
              <a:grpSpLocks noChangeAspect="1"/>
            </p:cNvGrpSpPr>
            <p:nvPr/>
          </p:nvGrpSpPr>
          <p:grpSpPr>
            <a:xfrm>
              <a:off x="10212726" y="1395948"/>
              <a:ext cx="1449534" cy="1013123"/>
              <a:chOff x="7512859" y="3285873"/>
              <a:chExt cx="2876255" cy="2010300"/>
            </a:xfrm>
          </p:grpSpPr>
          <p:pic>
            <p:nvPicPr>
              <p:cNvPr id="69" name="Picture 68" descr="C:\Users\chrisw\Desktop\Cloud Services 3.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7512859" y="3285873"/>
                <a:ext cx="2448872" cy="168853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7" descr="\\MAGNUM\Projects\Microsoft\Cloud Power FY12\Design\ICONS_PNG\Secure.png"/>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9241371" y="4148430"/>
                <a:ext cx="1147743" cy="1147743"/>
              </a:xfrm>
              <a:prstGeom prst="rect">
                <a:avLst/>
              </a:prstGeom>
              <a:noFill/>
            </p:spPr>
          </p:pic>
        </p:grpSp>
      </p:grpSp>
      <p:grpSp>
        <p:nvGrpSpPr>
          <p:cNvPr id="17" name="Group 16"/>
          <p:cNvGrpSpPr/>
          <p:nvPr/>
        </p:nvGrpSpPr>
        <p:grpSpPr>
          <a:xfrm>
            <a:off x="414710" y="1193571"/>
            <a:ext cx="5969873" cy="1543605"/>
            <a:chOff x="414710" y="1270214"/>
            <a:chExt cx="5864559" cy="1310345"/>
          </a:xfrm>
        </p:grpSpPr>
        <p:grpSp>
          <p:nvGrpSpPr>
            <p:cNvPr id="13" name="Group 12"/>
            <p:cNvGrpSpPr/>
            <p:nvPr/>
          </p:nvGrpSpPr>
          <p:grpSpPr>
            <a:xfrm>
              <a:off x="414710" y="1270214"/>
              <a:ext cx="5864559" cy="1214448"/>
              <a:chOff x="414710" y="1270214"/>
              <a:chExt cx="5864559" cy="1214448"/>
            </a:xfrm>
          </p:grpSpPr>
          <p:sp>
            <p:nvSpPr>
              <p:cNvPr id="54" name="Rectangle 53"/>
              <p:cNvSpPr/>
              <p:nvPr/>
            </p:nvSpPr>
            <p:spPr bwMode="auto">
              <a:xfrm>
                <a:off x="414710" y="1270214"/>
                <a:ext cx="5628633" cy="1214448"/>
              </a:xfrm>
              <a:prstGeom prst="rect">
                <a:avLst/>
              </a:prstGeom>
              <a:solidFill>
                <a:schemeClr val="bg2"/>
              </a:solidFill>
              <a:ln w="25400" cap="flat" cmpd="sng" algn="ctr">
                <a:noFill/>
                <a:prstDash val="solid"/>
                <a:headEnd type="none" w="med" len="med"/>
                <a:tailEnd type="none" w="med" len="med"/>
              </a:ln>
              <a:effectLst/>
            </p:spPr>
            <p:txBody>
              <a:bodyPr vert="horz" wrap="square" lIns="121893" tIns="60947" rIns="121893" bIns="60947" numCol="1" rtlCol="0" anchor="ctr" anchorCtr="0" compatLnSpc="1">
                <a:prstTxWarp prst="textNoShape">
                  <a:avLst/>
                </a:prstTxWarp>
              </a:bodyPr>
              <a:lstStyle/>
              <a:p>
                <a:pPr algn="ctr" defTabSz="1218585" fontAlgn="base">
                  <a:spcBef>
                    <a:spcPct val="0"/>
                  </a:spcBef>
                  <a:spcAft>
                    <a:spcPct val="0"/>
                  </a:spcAft>
                </a:pPr>
                <a:endParaRPr lang="en-US" sz="2900" kern="0" dirty="0">
                  <a:gradFill>
                    <a:gsLst>
                      <a:gs pos="0">
                        <a:srgbClr val="FFFFFF"/>
                      </a:gs>
                      <a:gs pos="100000">
                        <a:srgbClr val="FFFFFF"/>
                      </a:gs>
                    </a:gsLst>
                    <a:lin ang="5400000" scaled="0"/>
                  </a:gradFill>
                </a:endParaRPr>
              </a:p>
            </p:txBody>
          </p:sp>
          <p:sp>
            <p:nvSpPr>
              <p:cNvPr id="55" name="Right Triangle 54"/>
              <p:cNvSpPr/>
              <p:nvPr/>
            </p:nvSpPr>
            <p:spPr bwMode="auto">
              <a:xfrm rot="18900000" flipH="1">
                <a:off x="5769045" y="1652630"/>
                <a:ext cx="510224" cy="509213"/>
              </a:xfrm>
              <a:prstGeom prst="rtTriangle">
                <a:avLst/>
              </a:prstGeom>
              <a:solidFill>
                <a:schemeClr val="bg2"/>
              </a:solidFill>
              <a:ln w="25400" cap="flat" cmpd="sng" algn="ctr">
                <a:noFill/>
                <a:prstDash val="solid"/>
                <a:headEnd type="none" w="med" len="med"/>
                <a:tailEnd type="none" w="med" len="med"/>
              </a:ln>
              <a:effectLst/>
            </p:spPr>
            <p:txBody>
              <a:bodyPr vert="horz" wrap="square" lIns="121893" tIns="60947" rIns="121893" bIns="60947" numCol="1" rtlCol="0" anchor="ctr" anchorCtr="0" compatLnSpc="1">
                <a:prstTxWarp prst="textNoShape">
                  <a:avLst/>
                </a:prstTxWarp>
              </a:bodyPr>
              <a:lstStyle/>
              <a:p>
                <a:pPr algn="ctr" defTabSz="1218585" fontAlgn="base">
                  <a:spcBef>
                    <a:spcPct val="0"/>
                  </a:spcBef>
                  <a:spcAft>
                    <a:spcPct val="0"/>
                  </a:spcAft>
                </a:pPr>
                <a:endParaRPr lang="en-US" sz="2900" kern="0" dirty="0" err="1">
                  <a:gradFill>
                    <a:gsLst>
                      <a:gs pos="0">
                        <a:srgbClr val="FFFFFF"/>
                      </a:gs>
                      <a:gs pos="100000">
                        <a:srgbClr val="FFFFFF"/>
                      </a:gs>
                    </a:gsLst>
                    <a:lin ang="5400000" scaled="0"/>
                  </a:gradFill>
                </a:endParaRPr>
              </a:p>
            </p:txBody>
          </p:sp>
        </p:grpSp>
        <p:sp>
          <p:nvSpPr>
            <p:cNvPr id="44" name="Text Placeholder 12"/>
            <p:cNvSpPr txBox="1">
              <a:spLocks/>
            </p:cNvSpPr>
            <p:nvPr/>
          </p:nvSpPr>
          <p:spPr>
            <a:xfrm>
              <a:off x="567524" y="1495647"/>
              <a:ext cx="3006657" cy="1084912"/>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800" dirty="0" smtClean="0">
                  <a:solidFill>
                    <a:srgbClr val="FFFFFF"/>
                  </a:solidFill>
                </a:rPr>
                <a:t>Comprehensive tools to do your best work</a:t>
              </a:r>
            </a:p>
            <a:p>
              <a:pPr lvl="1">
                <a:defRPr/>
              </a:pPr>
              <a:endParaRPr lang="en-US" sz="1400" dirty="0" smtClean="0">
                <a:solidFill>
                  <a:srgbClr val="FFFFFF"/>
                </a:solidFill>
              </a:endParaRPr>
            </a:p>
          </p:txBody>
        </p:sp>
        <p:grpSp>
          <p:nvGrpSpPr>
            <p:cNvPr id="71" name="Group 70"/>
            <p:cNvGrpSpPr>
              <a:grpSpLocks noChangeAspect="1"/>
            </p:cNvGrpSpPr>
            <p:nvPr/>
          </p:nvGrpSpPr>
          <p:grpSpPr>
            <a:xfrm>
              <a:off x="3599525" y="1594390"/>
              <a:ext cx="2113157" cy="607874"/>
              <a:chOff x="975683" y="3703474"/>
              <a:chExt cx="4146269" cy="1188566"/>
            </a:xfrm>
          </p:grpSpPr>
          <p:pic>
            <p:nvPicPr>
              <p:cNvPr id="74" name="Picture 7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4843000" y="4281725"/>
                <a:ext cx="278952" cy="535940"/>
              </a:xfrm>
              <a:prstGeom prst="rect">
                <a:avLst/>
              </a:prstGeom>
            </p:spPr>
          </p:pic>
          <p:grpSp>
            <p:nvGrpSpPr>
              <p:cNvPr id="75" name="Group 58"/>
              <p:cNvGrpSpPr>
                <a:grpSpLocks noChangeAspect="1"/>
              </p:cNvGrpSpPr>
              <p:nvPr/>
            </p:nvGrpSpPr>
            <p:grpSpPr>
              <a:xfrm>
                <a:off x="1997977" y="4006287"/>
                <a:ext cx="1052323" cy="811378"/>
                <a:chOff x="1919150" y="3044496"/>
                <a:chExt cx="666391" cy="475141"/>
              </a:xfrm>
              <a:solidFill>
                <a:srgbClr val="FFFFFF"/>
              </a:solidFill>
            </p:grpSpPr>
            <p:sp>
              <p:nvSpPr>
                <p:cNvPr id="80"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grpFill/>
                <a:ln w="25400" cap="flat" cmpd="sng" algn="ctr">
                  <a:noFill/>
                  <a:prstDash val="solid"/>
                </a:ln>
                <a:effectLst/>
              </p:spPr>
              <p:txBody>
                <a:bodyPr rtlCol="0" anchor="ctr"/>
                <a:lstStyle/>
                <a:p>
                  <a:pPr algn="ctr" defTabSz="914400">
                    <a:defRPr/>
                  </a:pPr>
                  <a:endParaRPr lang="en-US" kern="0">
                    <a:solidFill>
                      <a:srgbClr val="F2F2F2"/>
                    </a:solidFill>
                  </a:endParaRPr>
                </a:p>
              </p:txBody>
            </p:sp>
            <p:sp>
              <p:nvSpPr>
                <p:cNvPr id="81"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grpFill/>
                <a:ln w="25400" cap="flat" cmpd="sng" algn="ctr">
                  <a:noFill/>
                  <a:prstDash val="solid"/>
                </a:ln>
                <a:effectLst/>
              </p:spPr>
              <p:txBody>
                <a:bodyPr rtlCol="0" anchor="ctr"/>
                <a:lstStyle/>
                <a:p>
                  <a:pPr algn="ctr" defTabSz="914400">
                    <a:defRPr/>
                  </a:pPr>
                  <a:endParaRPr lang="en-US" kern="0">
                    <a:solidFill>
                      <a:srgbClr val="F2F2F2"/>
                    </a:solidFill>
                  </a:endParaRPr>
                </a:p>
              </p:txBody>
            </p:sp>
            <p:sp>
              <p:nvSpPr>
                <p:cNvPr id="82" name="Rectangle 81"/>
                <p:cNvSpPr/>
                <p:nvPr/>
              </p:nvSpPr>
              <p:spPr>
                <a:xfrm>
                  <a:off x="1919446" y="3492205"/>
                  <a:ext cx="665798" cy="27432"/>
                </a:xfrm>
                <a:prstGeom prst="rect">
                  <a:avLst/>
                </a:prstGeom>
                <a:grpFill/>
                <a:ln w="25400" cap="flat" cmpd="sng" algn="ctr">
                  <a:noFill/>
                  <a:prstDash val="solid"/>
                </a:ln>
                <a:effectLst/>
              </p:spPr>
              <p:txBody>
                <a:bodyPr rtlCol="0" anchor="ctr"/>
                <a:lstStyle/>
                <a:p>
                  <a:pPr algn="ctr" defTabSz="914400">
                    <a:defRPr/>
                  </a:pPr>
                  <a:endParaRPr lang="en-US" kern="0">
                    <a:solidFill>
                      <a:srgbClr val="F2F2F2"/>
                    </a:solidFill>
                  </a:endParaRPr>
                </a:p>
              </p:txBody>
            </p:sp>
          </p:grpSp>
          <p:sp>
            <p:nvSpPr>
              <p:cNvPr id="76" name="Freeform 7"/>
              <p:cNvSpPr>
                <a:spLocks noChangeAspect="1" noEditPoints="1"/>
              </p:cNvSpPr>
              <p:nvPr/>
            </p:nvSpPr>
            <p:spPr bwMode="auto">
              <a:xfrm>
                <a:off x="3289752" y="3703474"/>
                <a:ext cx="1403086" cy="1114191"/>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116041" tIns="58021" rIns="116041" bIns="58021" numCol="1" rtlCol="0" anchor="ctr" anchorCtr="0" compatLnSpc="1">
                <a:prstTxWarp prst="textNoShape">
                  <a:avLst/>
                </a:prstTxWarp>
              </a:bodyPr>
              <a:lstStyle/>
              <a:p>
                <a:pPr defTabSz="1044410">
                  <a:defRPr/>
                </a:pPr>
                <a:endParaRPr lang="en-US" sz="2800" kern="0" spc="-171">
                  <a:solidFill>
                    <a:srgbClr val="F2F2F2"/>
                  </a:solidFill>
                  <a:latin typeface="Segoe Light" pitchFamily="34" charset="0"/>
                </a:endParaRPr>
              </a:p>
            </p:txBody>
          </p:sp>
          <p:grpSp>
            <p:nvGrpSpPr>
              <p:cNvPr id="77" name="Group 76"/>
              <p:cNvGrpSpPr/>
              <p:nvPr/>
            </p:nvGrpSpPr>
            <p:grpSpPr bwMode="black">
              <a:xfrm>
                <a:off x="975683" y="4139286"/>
                <a:ext cx="807396" cy="752754"/>
                <a:chOff x="2916435" y="3914152"/>
                <a:chExt cx="930763" cy="918513"/>
              </a:xfrm>
            </p:grpSpPr>
            <p:pic>
              <p:nvPicPr>
                <p:cNvPr id="78" name="Picture 77"/>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79"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sz="900" dirty="0">
                    <a:solidFill>
                      <a:srgbClr val="FFFFFF"/>
                    </a:solidFill>
                  </a:endParaRPr>
                </a:p>
              </p:txBody>
            </p:sp>
          </p:grpSp>
        </p:grpSp>
      </p:grpSp>
    </p:spTree>
    <p:extLst>
      <p:ext uri="{BB962C8B-B14F-4D97-AF65-F5344CB8AC3E}">
        <p14:creationId xmlns:p14="http://schemas.microsoft.com/office/powerpoint/2010/main" val="3370935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decel="100000"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decel="100000" fill="hold" nodeType="withEffect">
                                  <p:stCondLst>
                                    <p:cond delay="5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decel="100000" fill="hold" nodeType="withEffect">
                                  <p:stCondLst>
                                    <p:cond delay="75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Introducing the new Office</a:t>
            </a:r>
            <a:endParaRPr lang="en-US" dirty="0"/>
          </a:p>
        </p:txBody>
      </p:sp>
      <p:grpSp>
        <p:nvGrpSpPr>
          <p:cNvPr id="10" name="Group 9"/>
          <p:cNvGrpSpPr/>
          <p:nvPr/>
        </p:nvGrpSpPr>
        <p:grpSpPr>
          <a:xfrm>
            <a:off x="407120" y="1226611"/>
            <a:ext cx="2745942" cy="3574860"/>
            <a:chOff x="493712" y="1226611"/>
            <a:chExt cx="2745942" cy="3574860"/>
          </a:xfrm>
        </p:grpSpPr>
        <p:grpSp>
          <p:nvGrpSpPr>
            <p:cNvPr id="4" name="Group 3"/>
            <p:cNvGrpSpPr/>
            <p:nvPr/>
          </p:nvGrpSpPr>
          <p:grpSpPr>
            <a:xfrm>
              <a:off x="493712" y="1226611"/>
              <a:ext cx="2745942" cy="3574860"/>
              <a:chOff x="493712" y="1226611"/>
              <a:chExt cx="2745942" cy="3574860"/>
            </a:xfrm>
          </p:grpSpPr>
          <p:sp>
            <p:nvSpPr>
              <p:cNvPr id="37" name="Rectangle 36"/>
              <p:cNvSpPr/>
              <p:nvPr/>
            </p:nvSpPr>
            <p:spPr bwMode="auto">
              <a:xfrm>
                <a:off x="493712" y="3887071"/>
                <a:ext cx="2745941" cy="91440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ct val="0"/>
                  </a:spcAft>
                </a:pPr>
                <a:endParaRPr lang="en-US" sz="2800" dirty="0" smtClean="0">
                  <a:gradFill>
                    <a:gsLst>
                      <a:gs pos="0">
                        <a:srgbClr val="FFFFFF"/>
                      </a:gs>
                      <a:gs pos="100000">
                        <a:srgbClr val="FFFFFF"/>
                      </a:gs>
                    </a:gsLst>
                    <a:lin ang="5400000" scaled="0"/>
                  </a:gradFill>
                  <a:latin typeface="+mj-lt"/>
                  <a:ea typeface="Segoe UI" pitchFamily="34" charset="0"/>
                  <a:cs typeface="Segoe UI" pitchFamily="34" charset="0"/>
                </a:endParaRPr>
              </a:p>
              <a:p>
                <a:pPr defTabSz="914099"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Devices</a:t>
                </a:r>
                <a:endParaRPr lang="en-US" sz="28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38" name="Picture 37"/>
              <p:cNvPicPr>
                <a:picLocks noChangeArrowheads="1"/>
              </p:cNvPicPr>
              <p:nvPr/>
            </p:nvPicPr>
            <p:blipFill rotWithShape="1">
              <a:blip r:embed="rId3">
                <a:extLst>
                  <a:ext uri="{28A0092B-C50C-407E-A947-70E740481C1C}">
                    <a14:useLocalDpi xmlns:a14="http://schemas.microsoft.com/office/drawing/2010/main" val="0"/>
                  </a:ext>
                </a:extLst>
              </a:blip>
              <a:srcRect t="-408"/>
              <a:stretch/>
            </p:blipFill>
            <p:spPr bwMode="auto">
              <a:xfrm>
                <a:off x="496454" y="1226611"/>
                <a:ext cx="2743200" cy="2743200"/>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4876" y="4120846"/>
              <a:ext cx="823034" cy="532262"/>
            </a:xfrm>
            <a:prstGeom prst="rect">
              <a:avLst/>
            </a:prstGeom>
          </p:spPr>
        </p:pic>
      </p:grpSp>
      <p:grpSp>
        <p:nvGrpSpPr>
          <p:cNvPr id="8" name="Group 7"/>
          <p:cNvGrpSpPr/>
          <p:nvPr/>
        </p:nvGrpSpPr>
        <p:grpSpPr>
          <a:xfrm>
            <a:off x="3262620" y="1223212"/>
            <a:ext cx="2745942" cy="3576341"/>
            <a:chOff x="6219568" y="1705134"/>
            <a:chExt cx="2745942" cy="3576341"/>
          </a:xfrm>
        </p:grpSpPr>
        <p:sp>
          <p:nvSpPr>
            <p:cNvPr id="59" name="Rectangle 58"/>
            <p:cNvSpPr/>
            <p:nvPr/>
          </p:nvSpPr>
          <p:spPr bwMode="auto">
            <a:xfrm>
              <a:off x="6219569" y="4451874"/>
              <a:ext cx="2745941" cy="82960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14099"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mj-lt"/>
                  <a:ea typeface="Segoe UI" pitchFamily="34" charset="0"/>
                  <a:cs typeface="Segoe UI" pitchFamily="34" charset="0"/>
                </a:rPr>
                <a:t>Social</a:t>
              </a:r>
            </a:p>
          </p:txBody>
        </p:sp>
        <p:grpSp>
          <p:nvGrpSpPr>
            <p:cNvPr id="2" name="Group 1"/>
            <p:cNvGrpSpPr/>
            <p:nvPr/>
          </p:nvGrpSpPr>
          <p:grpSpPr>
            <a:xfrm>
              <a:off x="8062754" y="4553228"/>
              <a:ext cx="639749" cy="598446"/>
              <a:chOff x="7962395" y="4519775"/>
              <a:chExt cx="639749" cy="598446"/>
            </a:xfrm>
          </p:grpSpPr>
          <p:grpSp>
            <p:nvGrpSpPr>
              <p:cNvPr id="60" name="Group 59"/>
              <p:cNvGrpSpPr/>
              <p:nvPr/>
            </p:nvGrpSpPr>
            <p:grpSpPr>
              <a:xfrm>
                <a:off x="7962395" y="4519775"/>
                <a:ext cx="639749" cy="592391"/>
                <a:chOff x="4823943" y="3934642"/>
                <a:chExt cx="639749" cy="592391"/>
              </a:xfrm>
            </p:grpSpPr>
            <p:sp>
              <p:nvSpPr>
                <p:cNvPr id="61" name="Freeform 114"/>
                <p:cNvSpPr>
                  <a:spLocks noChangeAspect="1" noEditPoints="1"/>
                </p:cNvSpPr>
                <p:nvPr/>
              </p:nvSpPr>
              <p:spPr bwMode="black">
                <a:xfrm>
                  <a:off x="5175824" y="3934642"/>
                  <a:ext cx="287868" cy="227451"/>
                </a:xfrm>
                <a:custGeom>
                  <a:avLst/>
                  <a:gdLst>
                    <a:gd name="T0" fmla="*/ 22 w 75"/>
                    <a:gd name="T1" fmla="*/ 22 h 59"/>
                    <a:gd name="T2" fmla="*/ 33 w 75"/>
                    <a:gd name="T3" fmla="*/ 11 h 59"/>
                    <a:gd name="T4" fmla="*/ 22 w 75"/>
                    <a:gd name="T5" fmla="*/ 0 h 59"/>
                    <a:gd name="T6" fmla="*/ 11 w 75"/>
                    <a:gd name="T7" fmla="*/ 11 h 59"/>
                    <a:gd name="T8" fmla="*/ 22 w 75"/>
                    <a:gd name="T9" fmla="*/ 22 h 59"/>
                    <a:gd name="T10" fmla="*/ 45 w 75"/>
                    <a:gd name="T11" fmla="*/ 22 h 59"/>
                    <a:gd name="T12" fmla="*/ 56 w 75"/>
                    <a:gd name="T13" fmla="*/ 11 h 59"/>
                    <a:gd name="T14" fmla="*/ 45 w 75"/>
                    <a:gd name="T15" fmla="*/ 0 h 59"/>
                    <a:gd name="T16" fmla="*/ 34 w 75"/>
                    <a:gd name="T17" fmla="*/ 11 h 59"/>
                    <a:gd name="T18" fmla="*/ 45 w 75"/>
                    <a:gd name="T19" fmla="*/ 22 h 59"/>
                    <a:gd name="T20" fmla="*/ 3 w 75"/>
                    <a:gd name="T21" fmla="*/ 25 h 59"/>
                    <a:gd name="T22" fmla="*/ 0 w 75"/>
                    <a:gd name="T23" fmla="*/ 27 h 59"/>
                    <a:gd name="T24" fmla="*/ 0 w 75"/>
                    <a:gd name="T25" fmla="*/ 38 h 59"/>
                    <a:gd name="T26" fmla="*/ 3 w 75"/>
                    <a:gd name="T27" fmla="*/ 41 h 59"/>
                    <a:gd name="T28" fmla="*/ 5 w 75"/>
                    <a:gd name="T29" fmla="*/ 38 h 59"/>
                    <a:gd name="T30" fmla="*/ 5 w 75"/>
                    <a:gd name="T31" fmla="*/ 27 h 59"/>
                    <a:gd name="T32" fmla="*/ 3 w 75"/>
                    <a:gd name="T33" fmla="*/ 25 h 59"/>
                    <a:gd name="T34" fmla="*/ 75 w 75"/>
                    <a:gd name="T35" fmla="*/ 23 h 59"/>
                    <a:gd name="T36" fmla="*/ 75 w 75"/>
                    <a:gd name="T37" fmla="*/ 56 h 59"/>
                    <a:gd name="T38" fmla="*/ 73 w 75"/>
                    <a:gd name="T39" fmla="*/ 57 h 59"/>
                    <a:gd name="T40" fmla="*/ 65 w 75"/>
                    <a:gd name="T41" fmla="*/ 51 h 59"/>
                    <a:gd name="T42" fmla="*/ 64 w 75"/>
                    <a:gd name="T43" fmla="*/ 49 h 59"/>
                    <a:gd name="T44" fmla="*/ 60 w 75"/>
                    <a:gd name="T45" fmla="*/ 49 h 59"/>
                    <a:gd name="T46" fmla="*/ 60 w 75"/>
                    <a:gd name="T47" fmla="*/ 56 h 59"/>
                    <a:gd name="T48" fmla="*/ 57 w 75"/>
                    <a:gd name="T49" fmla="*/ 59 h 59"/>
                    <a:gd name="T50" fmla="*/ 11 w 75"/>
                    <a:gd name="T51" fmla="*/ 59 h 59"/>
                    <a:gd name="T52" fmla="*/ 8 w 75"/>
                    <a:gd name="T53" fmla="*/ 55 h 59"/>
                    <a:gd name="T54" fmla="*/ 8 w 75"/>
                    <a:gd name="T55" fmla="*/ 27 h 59"/>
                    <a:gd name="T56" fmla="*/ 11 w 75"/>
                    <a:gd name="T57" fmla="*/ 23 h 59"/>
                    <a:gd name="T58" fmla="*/ 57 w 75"/>
                    <a:gd name="T59" fmla="*/ 23 h 59"/>
                    <a:gd name="T60" fmla="*/ 60 w 75"/>
                    <a:gd name="T61" fmla="*/ 27 h 59"/>
                    <a:gd name="T62" fmla="*/ 60 w 75"/>
                    <a:gd name="T63" fmla="*/ 30 h 59"/>
                    <a:gd name="T64" fmla="*/ 64 w 75"/>
                    <a:gd name="T65" fmla="*/ 30 h 59"/>
                    <a:gd name="T66" fmla="*/ 65 w 75"/>
                    <a:gd name="T67" fmla="*/ 29 h 59"/>
                    <a:gd name="T68" fmla="*/ 73 w 75"/>
                    <a:gd name="T69" fmla="*/ 22 h 59"/>
                    <a:gd name="T70" fmla="*/ 75 w 75"/>
                    <a:gd name="T71"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59">
                      <a:moveTo>
                        <a:pt x="22" y="22"/>
                      </a:moveTo>
                      <a:cubicBezTo>
                        <a:pt x="28" y="22"/>
                        <a:pt x="33" y="17"/>
                        <a:pt x="33" y="11"/>
                      </a:cubicBezTo>
                      <a:cubicBezTo>
                        <a:pt x="33" y="5"/>
                        <a:pt x="28" y="0"/>
                        <a:pt x="22" y="0"/>
                      </a:cubicBezTo>
                      <a:cubicBezTo>
                        <a:pt x="16" y="0"/>
                        <a:pt x="11" y="5"/>
                        <a:pt x="11" y="11"/>
                      </a:cubicBezTo>
                      <a:cubicBezTo>
                        <a:pt x="11" y="17"/>
                        <a:pt x="16" y="22"/>
                        <a:pt x="22" y="22"/>
                      </a:cubicBezTo>
                      <a:moveTo>
                        <a:pt x="45" y="22"/>
                      </a:moveTo>
                      <a:cubicBezTo>
                        <a:pt x="51" y="22"/>
                        <a:pt x="56" y="17"/>
                        <a:pt x="56" y="11"/>
                      </a:cubicBezTo>
                      <a:cubicBezTo>
                        <a:pt x="56" y="5"/>
                        <a:pt x="51" y="0"/>
                        <a:pt x="45" y="0"/>
                      </a:cubicBezTo>
                      <a:cubicBezTo>
                        <a:pt x="39" y="0"/>
                        <a:pt x="34" y="5"/>
                        <a:pt x="34" y="11"/>
                      </a:cubicBezTo>
                      <a:cubicBezTo>
                        <a:pt x="34" y="17"/>
                        <a:pt x="39" y="22"/>
                        <a:pt x="45" y="22"/>
                      </a:cubicBezTo>
                      <a:moveTo>
                        <a:pt x="3" y="25"/>
                      </a:moveTo>
                      <a:cubicBezTo>
                        <a:pt x="1" y="25"/>
                        <a:pt x="0" y="26"/>
                        <a:pt x="0" y="27"/>
                      </a:cubicBezTo>
                      <a:cubicBezTo>
                        <a:pt x="0" y="38"/>
                        <a:pt x="0" y="38"/>
                        <a:pt x="0" y="38"/>
                      </a:cubicBezTo>
                      <a:cubicBezTo>
                        <a:pt x="0" y="39"/>
                        <a:pt x="1" y="41"/>
                        <a:pt x="3" y="41"/>
                      </a:cubicBezTo>
                      <a:cubicBezTo>
                        <a:pt x="4" y="41"/>
                        <a:pt x="5" y="39"/>
                        <a:pt x="5" y="38"/>
                      </a:cubicBezTo>
                      <a:cubicBezTo>
                        <a:pt x="5" y="27"/>
                        <a:pt x="5" y="27"/>
                        <a:pt x="5" y="27"/>
                      </a:cubicBezTo>
                      <a:cubicBezTo>
                        <a:pt x="5" y="26"/>
                        <a:pt x="4" y="25"/>
                        <a:pt x="3" y="25"/>
                      </a:cubicBezTo>
                      <a:moveTo>
                        <a:pt x="75" y="23"/>
                      </a:moveTo>
                      <a:cubicBezTo>
                        <a:pt x="75" y="56"/>
                        <a:pt x="75" y="56"/>
                        <a:pt x="75" y="56"/>
                      </a:cubicBezTo>
                      <a:cubicBezTo>
                        <a:pt x="75" y="58"/>
                        <a:pt x="74" y="58"/>
                        <a:pt x="73" y="57"/>
                      </a:cubicBezTo>
                      <a:cubicBezTo>
                        <a:pt x="65" y="51"/>
                        <a:pt x="65" y="51"/>
                        <a:pt x="65" y="51"/>
                      </a:cubicBezTo>
                      <a:cubicBezTo>
                        <a:pt x="64" y="50"/>
                        <a:pt x="64" y="50"/>
                        <a:pt x="64" y="49"/>
                      </a:cubicBezTo>
                      <a:cubicBezTo>
                        <a:pt x="60" y="49"/>
                        <a:pt x="60" y="49"/>
                        <a:pt x="60" y="49"/>
                      </a:cubicBezTo>
                      <a:cubicBezTo>
                        <a:pt x="60" y="56"/>
                        <a:pt x="60" y="56"/>
                        <a:pt x="60" y="56"/>
                      </a:cubicBezTo>
                      <a:cubicBezTo>
                        <a:pt x="60" y="58"/>
                        <a:pt x="59" y="59"/>
                        <a:pt x="57" y="59"/>
                      </a:cubicBezTo>
                      <a:cubicBezTo>
                        <a:pt x="11" y="59"/>
                        <a:pt x="11" y="59"/>
                        <a:pt x="11" y="59"/>
                      </a:cubicBezTo>
                      <a:cubicBezTo>
                        <a:pt x="9" y="59"/>
                        <a:pt x="8" y="57"/>
                        <a:pt x="8" y="55"/>
                      </a:cubicBezTo>
                      <a:cubicBezTo>
                        <a:pt x="8" y="27"/>
                        <a:pt x="8" y="27"/>
                        <a:pt x="8" y="27"/>
                      </a:cubicBezTo>
                      <a:cubicBezTo>
                        <a:pt x="8" y="25"/>
                        <a:pt x="9" y="23"/>
                        <a:pt x="11" y="23"/>
                      </a:cubicBezTo>
                      <a:cubicBezTo>
                        <a:pt x="57" y="23"/>
                        <a:pt x="57" y="23"/>
                        <a:pt x="57" y="23"/>
                      </a:cubicBezTo>
                      <a:cubicBezTo>
                        <a:pt x="59" y="23"/>
                        <a:pt x="60" y="25"/>
                        <a:pt x="60" y="27"/>
                      </a:cubicBezTo>
                      <a:cubicBezTo>
                        <a:pt x="60" y="30"/>
                        <a:pt x="60" y="30"/>
                        <a:pt x="60" y="30"/>
                      </a:cubicBezTo>
                      <a:cubicBezTo>
                        <a:pt x="64" y="30"/>
                        <a:pt x="64" y="30"/>
                        <a:pt x="64" y="30"/>
                      </a:cubicBezTo>
                      <a:cubicBezTo>
                        <a:pt x="64" y="30"/>
                        <a:pt x="64" y="29"/>
                        <a:pt x="65" y="29"/>
                      </a:cubicBezTo>
                      <a:cubicBezTo>
                        <a:pt x="73" y="22"/>
                        <a:pt x="73" y="22"/>
                        <a:pt x="73" y="22"/>
                      </a:cubicBezTo>
                      <a:cubicBezTo>
                        <a:pt x="74" y="21"/>
                        <a:pt x="75" y="21"/>
                        <a:pt x="75" y="23"/>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a:solidFill>
                      <a:srgbClr val="000000"/>
                    </a:solidFill>
                  </a:endParaRPr>
                </a:p>
              </p:txBody>
            </p:sp>
            <p:sp>
              <p:nvSpPr>
                <p:cNvPr id="62" name="Freeform 12"/>
                <p:cNvSpPr>
                  <a:spLocks noChangeAspect="1"/>
                </p:cNvSpPr>
                <p:nvPr/>
              </p:nvSpPr>
              <p:spPr bwMode="black">
                <a:xfrm>
                  <a:off x="5249438" y="4257751"/>
                  <a:ext cx="193895" cy="269282"/>
                </a:xfrm>
                <a:custGeom>
                  <a:avLst/>
                  <a:gdLst>
                    <a:gd name="T0" fmla="*/ 642 w 811"/>
                    <a:gd name="T1" fmla="*/ 692 h 1128"/>
                    <a:gd name="T2" fmla="*/ 499 w 811"/>
                    <a:gd name="T3" fmla="*/ 758 h 1128"/>
                    <a:gd name="T4" fmla="*/ 465 w 811"/>
                    <a:gd name="T5" fmla="*/ 735 h 1128"/>
                    <a:gd name="T6" fmla="*/ 301 w 811"/>
                    <a:gd name="T7" fmla="*/ 382 h 1128"/>
                    <a:gd name="T8" fmla="*/ 305 w 811"/>
                    <a:gd name="T9" fmla="*/ 341 h 1128"/>
                    <a:gd name="T10" fmla="*/ 459 w 811"/>
                    <a:gd name="T11" fmla="*/ 269 h 1128"/>
                    <a:gd name="T12" fmla="*/ 474 w 811"/>
                    <a:gd name="T13" fmla="*/ 232 h 1128"/>
                    <a:gd name="T14" fmla="*/ 378 w 811"/>
                    <a:gd name="T15" fmla="*/ 19 h 1128"/>
                    <a:gd name="T16" fmla="*/ 341 w 811"/>
                    <a:gd name="T17" fmla="*/ 0 h 1128"/>
                    <a:gd name="T18" fmla="*/ 236 w 811"/>
                    <a:gd name="T19" fmla="*/ 28 h 1128"/>
                    <a:gd name="T20" fmla="*/ 192 w 811"/>
                    <a:gd name="T21" fmla="*/ 49 h 1128"/>
                    <a:gd name="T22" fmla="*/ 117 w 811"/>
                    <a:gd name="T23" fmla="*/ 543 h 1128"/>
                    <a:gd name="T24" fmla="*/ 313 w 811"/>
                    <a:gd name="T25" fmla="*/ 932 h 1128"/>
                    <a:gd name="T26" fmla="*/ 686 w 811"/>
                    <a:gd name="T27" fmla="*/ 1060 h 1128"/>
                    <a:gd name="T28" fmla="*/ 730 w 811"/>
                    <a:gd name="T29" fmla="*/ 1039 h 1128"/>
                    <a:gd name="T30" fmla="*/ 789 w 811"/>
                    <a:gd name="T31" fmla="*/ 999 h 1128"/>
                    <a:gd name="T32" fmla="*/ 796 w 811"/>
                    <a:gd name="T33" fmla="*/ 944 h 1128"/>
                    <a:gd name="T34" fmla="*/ 689 w 811"/>
                    <a:gd name="T35" fmla="*/ 708 h 1128"/>
                    <a:gd name="T36" fmla="*/ 642 w 811"/>
                    <a:gd name="T37" fmla="*/ 69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1" h="1128">
                      <a:moveTo>
                        <a:pt x="642" y="692"/>
                      </a:moveTo>
                      <a:cubicBezTo>
                        <a:pt x="616" y="704"/>
                        <a:pt x="499" y="758"/>
                        <a:pt x="499" y="758"/>
                      </a:cubicBezTo>
                      <a:cubicBezTo>
                        <a:pt x="488" y="763"/>
                        <a:pt x="473" y="753"/>
                        <a:pt x="465" y="735"/>
                      </a:cubicBezTo>
                      <a:cubicBezTo>
                        <a:pt x="301" y="382"/>
                        <a:pt x="301" y="382"/>
                        <a:pt x="301" y="382"/>
                      </a:cubicBezTo>
                      <a:cubicBezTo>
                        <a:pt x="292" y="364"/>
                        <a:pt x="294" y="346"/>
                        <a:pt x="305" y="341"/>
                      </a:cubicBezTo>
                      <a:cubicBezTo>
                        <a:pt x="305" y="341"/>
                        <a:pt x="441" y="279"/>
                        <a:pt x="459" y="269"/>
                      </a:cubicBezTo>
                      <a:cubicBezTo>
                        <a:pt x="470" y="264"/>
                        <a:pt x="483" y="251"/>
                        <a:pt x="474" y="232"/>
                      </a:cubicBezTo>
                      <a:cubicBezTo>
                        <a:pt x="452" y="180"/>
                        <a:pt x="385" y="29"/>
                        <a:pt x="378" y="19"/>
                      </a:cubicBezTo>
                      <a:cubicBezTo>
                        <a:pt x="369" y="8"/>
                        <a:pt x="363" y="0"/>
                        <a:pt x="341" y="0"/>
                      </a:cubicBezTo>
                      <a:cubicBezTo>
                        <a:pt x="306" y="0"/>
                        <a:pt x="269" y="13"/>
                        <a:pt x="236" y="28"/>
                      </a:cubicBezTo>
                      <a:cubicBezTo>
                        <a:pt x="192" y="49"/>
                        <a:pt x="192" y="49"/>
                        <a:pt x="192" y="49"/>
                      </a:cubicBezTo>
                      <a:cubicBezTo>
                        <a:pt x="0" y="158"/>
                        <a:pt x="62" y="427"/>
                        <a:pt x="117" y="543"/>
                      </a:cubicBezTo>
                      <a:cubicBezTo>
                        <a:pt x="173" y="662"/>
                        <a:pt x="313" y="932"/>
                        <a:pt x="313" y="932"/>
                      </a:cubicBezTo>
                      <a:cubicBezTo>
                        <a:pt x="381" y="1070"/>
                        <a:pt x="547" y="1128"/>
                        <a:pt x="686" y="1060"/>
                      </a:cubicBezTo>
                      <a:cubicBezTo>
                        <a:pt x="730" y="1039"/>
                        <a:pt x="730" y="1039"/>
                        <a:pt x="730" y="1039"/>
                      </a:cubicBezTo>
                      <a:cubicBezTo>
                        <a:pt x="756" y="1026"/>
                        <a:pt x="769" y="1018"/>
                        <a:pt x="789" y="999"/>
                      </a:cubicBezTo>
                      <a:cubicBezTo>
                        <a:pt x="795" y="994"/>
                        <a:pt x="811" y="977"/>
                        <a:pt x="796" y="944"/>
                      </a:cubicBezTo>
                      <a:cubicBezTo>
                        <a:pt x="767" y="880"/>
                        <a:pt x="698" y="726"/>
                        <a:pt x="689" y="708"/>
                      </a:cubicBezTo>
                      <a:cubicBezTo>
                        <a:pt x="680" y="693"/>
                        <a:pt x="661" y="684"/>
                        <a:pt x="642" y="692"/>
                      </a:cubicBezTo>
                      <a:close/>
                    </a:path>
                  </a:pathLst>
                </a:custGeom>
                <a:solidFill>
                  <a:srgbClr val="FFFFFF"/>
                </a:solidFill>
                <a:ln>
                  <a:noFill/>
                </a:ln>
                <a:extLst/>
              </p:spPr>
              <p:txBody>
                <a:bodyPr vert="horz" wrap="square" lIns="82305" tIns="41153" rIns="82305" bIns="41153" numCol="1" anchor="t" anchorCtr="0" compatLnSpc="1">
                  <a:prstTxWarp prst="textNoShape">
                    <a:avLst/>
                  </a:prstTxWarp>
                </a:bodyPr>
                <a:lstStyle/>
                <a:p>
                  <a:pPr defTabSz="914363"/>
                  <a:endParaRPr lang="en-US" sz="1600">
                    <a:solidFill>
                      <a:srgbClr val="000000"/>
                    </a:solidFill>
                  </a:endParaRPr>
                </a:p>
              </p:txBody>
            </p:sp>
            <p:sp>
              <p:nvSpPr>
                <p:cNvPr id="63" name="Freeform 95"/>
                <p:cNvSpPr>
                  <a:spLocks/>
                </p:cNvSpPr>
                <p:nvPr/>
              </p:nvSpPr>
              <p:spPr bwMode="black">
                <a:xfrm>
                  <a:off x="4823943" y="3965320"/>
                  <a:ext cx="268767" cy="236704"/>
                </a:xfrm>
                <a:custGeom>
                  <a:avLst/>
                  <a:gdLst>
                    <a:gd name="T0" fmla="*/ 59 w 67"/>
                    <a:gd name="T1" fmla="*/ 0 h 67"/>
                    <a:gd name="T2" fmla="*/ 9 w 67"/>
                    <a:gd name="T3" fmla="*/ 0 h 67"/>
                    <a:gd name="T4" fmla="*/ 0 w 67"/>
                    <a:gd name="T5" fmla="*/ 9 h 67"/>
                    <a:gd name="T6" fmla="*/ 0 w 67"/>
                    <a:gd name="T7" fmla="*/ 41 h 67"/>
                    <a:gd name="T8" fmla="*/ 9 w 67"/>
                    <a:gd name="T9" fmla="*/ 50 h 67"/>
                    <a:gd name="T10" fmla="*/ 21 w 67"/>
                    <a:gd name="T11" fmla="*/ 50 h 67"/>
                    <a:gd name="T12" fmla="*/ 47 w 67"/>
                    <a:gd name="T13" fmla="*/ 67 h 67"/>
                    <a:gd name="T14" fmla="*/ 41 w 67"/>
                    <a:gd name="T15" fmla="*/ 50 h 67"/>
                    <a:gd name="T16" fmla="*/ 59 w 67"/>
                    <a:gd name="T17" fmla="*/ 50 h 67"/>
                    <a:gd name="T18" fmla="*/ 67 w 67"/>
                    <a:gd name="T19" fmla="*/ 41 h 67"/>
                    <a:gd name="T20" fmla="*/ 67 w 67"/>
                    <a:gd name="T21" fmla="*/ 9 h 67"/>
                    <a:gd name="T22" fmla="*/ 59 w 67"/>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7">
                      <a:moveTo>
                        <a:pt x="59"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59" y="50"/>
                        <a:pt x="59" y="50"/>
                        <a:pt x="59" y="50"/>
                      </a:cubicBezTo>
                      <a:cubicBezTo>
                        <a:pt x="63" y="50"/>
                        <a:pt x="67" y="46"/>
                        <a:pt x="67" y="41"/>
                      </a:cubicBezTo>
                      <a:cubicBezTo>
                        <a:pt x="67" y="9"/>
                        <a:pt x="67" y="9"/>
                        <a:pt x="67" y="9"/>
                      </a:cubicBezTo>
                      <a:cubicBezTo>
                        <a:pt x="67" y="4"/>
                        <a:pt x="63" y="0"/>
                        <a:pt x="59"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a:solidFill>
                      <a:srgbClr val="000000"/>
                    </a:solidFill>
                  </a:endParaRPr>
                </a:p>
              </p:txBody>
            </p:sp>
          </p:grpSp>
          <p:sp>
            <p:nvSpPr>
              <p:cNvPr id="73" name="Freeform 14"/>
              <p:cNvSpPr>
                <a:spLocks noEditPoints="1"/>
              </p:cNvSpPr>
              <p:nvPr/>
            </p:nvSpPr>
            <p:spPr bwMode="black">
              <a:xfrm>
                <a:off x="7991518" y="4859152"/>
                <a:ext cx="244800" cy="259069"/>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z="1000" spc="-122">
                  <a:solidFill>
                    <a:schemeClr val="tx1">
                      <a:lumMod val="50000"/>
                    </a:schemeClr>
                  </a:solidFill>
                  <a:latin typeface="Segoe Light" pitchFamily="34" charset="0"/>
                </a:endParaRPr>
              </a:p>
            </p:txBody>
          </p:sp>
        </p:grpSp>
        <p:pic>
          <p:nvPicPr>
            <p:cNvPr id="5122" name="Picture 2" descr="C:\Users\v-junyo\Documents\Jun_Mesh\Microsoft Files\DesignTools\Brand Photos\Office Brand - No_exp\NEW\OFF12_Joi_01.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19568" y="1705134"/>
              <a:ext cx="2745941" cy="2746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6118119" y="1223212"/>
            <a:ext cx="2745941" cy="3568877"/>
            <a:chOff x="3365076" y="1232597"/>
            <a:chExt cx="2745941" cy="3568877"/>
          </a:xfrm>
        </p:grpSpPr>
        <p:pic>
          <p:nvPicPr>
            <p:cNvPr id="39" name="Picture 4" descr="http://farm7.staticflickr.com/6198/6149648253_a3f453cb9e_z.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 t="5733" r="18331" b="39762"/>
            <a:stretch/>
          </p:blipFill>
          <p:spPr bwMode="auto">
            <a:xfrm>
              <a:off x="3365076" y="1232597"/>
              <a:ext cx="2745941" cy="27467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365076" y="3979336"/>
              <a:ext cx="2745941" cy="822138"/>
              <a:chOff x="3346615" y="4451875"/>
              <a:chExt cx="2745941" cy="822138"/>
            </a:xfrm>
          </p:grpSpPr>
          <p:sp>
            <p:nvSpPr>
              <p:cNvPr id="53" name="Rectangle 52"/>
              <p:cNvSpPr/>
              <p:nvPr/>
            </p:nvSpPr>
            <p:spPr bwMode="auto">
              <a:xfrm>
                <a:off x="3346615" y="4451875"/>
                <a:ext cx="2745941" cy="822138"/>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14099"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mj-lt"/>
                    <a:ea typeface="Segoe UI" pitchFamily="34" charset="0"/>
                    <a:cs typeface="Segoe UI" pitchFamily="34" charset="0"/>
                  </a:rPr>
                  <a:t>Cloud</a:t>
                </a:r>
              </a:p>
            </p:txBody>
          </p:sp>
          <p:pic>
            <p:nvPicPr>
              <p:cNvPr id="72" name="Picture 71" descr="C:\Users\chrisw\Desktop\Cloud Services 3.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4936006" y="4538785"/>
                <a:ext cx="904219" cy="62347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 name="Rectangle 29"/>
          <p:cNvSpPr/>
          <p:nvPr/>
        </p:nvSpPr>
        <p:spPr bwMode="auto">
          <a:xfrm>
            <a:off x="398167" y="4810413"/>
            <a:ext cx="2738619" cy="189918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182880" rIns="91436" bIns="91440" numCol="1" rtlCol="0" anchor="t" anchorCtr="0" compatLnSpc="1">
            <a:prstTxWarp prst="textNoShape">
              <a:avLst/>
            </a:prstTxWarp>
          </a:bodyPr>
          <a:lstStyle/>
          <a:p>
            <a:pPr defTabSz="914099" fontAlgn="base">
              <a:lnSpc>
                <a:spcPct val="90000"/>
              </a:lnSpc>
              <a:spcBef>
                <a:spcPct val="0"/>
              </a:spcBef>
              <a:spcAft>
                <a:spcPts val="1200"/>
              </a:spcAft>
            </a:pP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Fast and fluid experience with touch, pen, mouse &amp; keyboard</a:t>
            </a:r>
          </a:p>
          <a:p>
            <a:pPr defTabSz="914099" fontAlgn="base">
              <a:lnSpc>
                <a:spcPct val="90000"/>
              </a:lnSpc>
              <a:spcBef>
                <a:spcPct val="0"/>
              </a:spcBef>
              <a:spcAft>
                <a:spcPts val="1200"/>
              </a:spcAft>
            </a:pP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Immersive touch-optimized Windows 8 apps</a:t>
            </a:r>
            <a:endParaRPr lang="en-US" sz="1600" spc="-70" dirty="0">
              <a:gradFill>
                <a:gsLst>
                  <a:gs pos="100000">
                    <a:srgbClr val="797A7D"/>
                  </a:gs>
                  <a:gs pos="0">
                    <a:srgbClr val="797A7D"/>
                  </a:gs>
                </a:gsLst>
                <a:lin ang="5400000" scaled="0"/>
              </a:gradFill>
              <a:latin typeface="Segoe UI" pitchFamily="34" charset="0"/>
              <a:ea typeface="Segoe UI" pitchFamily="34" charset="0"/>
              <a:cs typeface="Segoe UI" pitchFamily="34" charset="0"/>
            </a:endParaRPr>
          </a:p>
          <a:p>
            <a:pPr defTabSz="914099" fontAlgn="base">
              <a:lnSpc>
                <a:spcPct val="90000"/>
              </a:lnSpc>
              <a:spcBef>
                <a:spcPct val="0"/>
              </a:spcBef>
              <a:spcAft>
                <a:spcPts val="1200"/>
              </a:spcAft>
            </a:pP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Support for Windows Phone, </a:t>
            </a:r>
            <a:r>
              <a:rPr lang="en-US" sz="1600" spc="-70" dirty="0" err="1"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iOS</a:t>
            </a: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 &amp; Android phones</a:t>
            </a:r>
            <a:endParaRPr lang="en-US" sz="1600" spc="-70" dirty="0">
              <a:gradFill>
                <a:gsLst>
                  <a:gs pos="100000">
                    <a:srgbClr val="797A7D"/>
                  </a:gs>
                  <a:gs pos="0">
                    <a:srgbClr val="797A7D"/>
                  </a:gs>
                </a:gsLst>
                <a:lin ang="5400000" scaled="0"/>
              </a:gradFill>
              <a:latin typeface="Segoe UI" pitchFamily="34" charset="0"/>
              <a:ea typeface="Segoe UI" pitchFamily="34" charset="0"/>
              <a:cs typeface="Segoe UI" pitchFamily="34" charset="0"/>
            </a:endParaRPr>
          </a:p>
        </p:txBody>
      </p:sp>
      <p:sp>
        <p:nvSpPr>
          <p:cNvPr id="31" name="Rectangle 30"/>
          <p:cNvSpPr/>
          <p:nvPr/>
        </p:nvSpPr>
        <p:spPr bwMode="auto">
          <a:xfrm>
            <a:off x="6148600" y="4786849"/>
            <a:ext cx="2353945" cy="196369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182880" rIns="91436" bIns="91440" numCol="1" rtlCol="0" anchor="t" anchorCtr="0" compatLnSpc="1">
            <a:prstTxWarp prst="textNoShape">
              <a:avLst/>
            </a:prstTxWarp>
          </a:bodyPr>
          <a:lstStyle/>
          <a:p>
            <a:pPr defTabSz="914099" fontAlgn="base">
              <a:lnSpc>
                <a:spcPct val="90000"/>
              </a:lnSpc>
              <a:spcBef>
                <a:spcPct val="0"/>
              </a:spcBef>
              <a:spcAft>
                <a:spcPts val="1200"/>
              </a:spcAft>
            </a:pP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Office - on demand,  roaming &amp; up-to-date</a:t>
            </a:r>
          </a:p>
          <a:p>
            <a:pPr defTabSz="914099" fontAlgn="base">
              <a:lnSpc>
                <a:spcPct val="90000"/>
              </a:lnSpc>
              <a:spcBef>
                <a:spcPct val="0"/>
              </a:spcBef>
              <a:spcAft>
                <a:spcPts val="1200"/>
              </a:spcAft>
            </a:pP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New cloud </a:t>
            </a:r>
            <a:r>
              <a:rPr lang="en-US" sz="1600" spc="-70" dirty="0">
                <a:gradFill>
                  <a:gsLst>
                    <a:gs pos="100000">
                      <a:srgbClr val="797A7D"/>
                    </a:gs>
                    <a:gs pos="0">
                      <a:srgbClr val="797A7D"/>
                    </a:gs>
                  </a:gsLst>
                  <a:lin ang="5400000" scaled="0"/>
                </a:gradFill>
                <a:latin typeface="Segoe UI" pitchFamily="34" charset="0"/>
                <a:ea typeface="Segoe UI" pitchFamily="34" charset="0"/>
                <a:cs typeface="Segoe UI" pitchFamily="34" charset="0"/>
              </a:rPr>
              <a:t>app </a:t>
            </a: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development model</a:t>
            </a:r>
          </a:p>
          <a:p>
            <a:pPr defTabSz="914099" fontAlgn="base">
              <a:lnSpc>
                <a:spcPct val="90000"/>
              </a:lnSpc>
              <a:spcBef>
                <a:spcPct val="0"/>
              </a:spcBef>
              <a:spcAft>
                <a:spcPts val="1200"/>
              </a:spcAft>
            </a:pP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Enterprise-grade reliability  and standards</a:t>
            </a:r>
            <a:endParaRPr lang="en-US" sz="1600" spc="-70" dirty="0">
              <a:gradFill>
                <a:gsLst>
                  <a:gs pos="100000">
                    <a:srgbClr val="797A7D"/>
                  </a:gs>
                  <a:gs pos="0">
                    <a:srgbClr val="797A7D"/>
                  </a:gs>
                </a:gsLst>
                <a:lin ang="5400000" scaled="0"/>
              </a:gradFill>
              <a:latin typeface="Segoe UI" pitchFamily="34" charset="0"/>
              <a:ea typeface="Segoe UI" pitchFamily="34" charset="0"/>
              <a:cs typeface="Segoe UI" pitchFamily="34" charset="0"/>
            </a:endParaRPr>
          </a:p>
        </p:txBody>
      </p:sp>
      <p:sp>
        <p:nvSpPr>
          <p:cNvPr id="33" name="Rectangle 32"/>
          <p:cNvSpPr/>
          <p:nvPr/>
        </p:nvSpPr>
        <p:spPr bwMode="auto">
          <a:xfrm>
            <a:off x="3270526" y="4802398"/>
            <a:ext cx="2686259" cy="18991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182880" rIns="91436" bIns="91440" numCol="1" rtlCol="0" anchor="t" anchorCtr="0" compatLnSpc="1">
            <a:prstTxWarp prst="textNoShape">
              <a:avLst/>
            </a:prstTxWarp>
          </a:bodyPr>
          <a:lstStyle/>
          <a:p>
            <a:pPr defTabSz="914099" fontAlgn="base">
              <a:lnSpc>
                <a:spcPct val="90000"/>
              </a:lnSpc>
              <a:spcBef>
                <a:spcPct val="0"/>
              </a:spcBef>
              <a:spcAft>
                <a:spcPts val="1200"/>
              </a:spcAft>
            </a:pP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Newsfeeds</a:t>
            </a:r>
            <a:r>
              <a:rPr lang="en-US" sz="1600" spc="-70" dirty="0">
                <a:gradFill>
                  <a:gsLst>
                    <a:gs pos="100000">
                      <a:srgbClr val="797A7D"/>
                    </a:gs>
                    <a:gs pos="0">
                      <a:srgbClr val="797A7D"/>
                    </a:gs>
                  </a:gsLst>
                  <a:lin ang="5400000" scaled="0"/>
                </a:gradFill>
                <a:latin typeface="Segoe UI" pitchFamily="34" charset="0"/>
                <a:ea typeface="Segoe UI" pitchFamily="34" charset="0"/>
                <a:cs typeface="Segoe UI" pitchFamily="34" charset="0"/>
              </a:rPr>
              <a:t> </a:t>
            </a: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&amp; microblogging, extend with </a:t>
            </a:r>
            <a:r>
              <a:rPr lang="en-US" sz="1600" spc="-70" dirty="0">
                <a:gradFill>
                  <a:gsLst>
                    <a:gs pos="100000">
                      <a:srgbClr val="797A7D"/>
                    </a:gs>
                    <a:gs pos="0">
                      <a:srgbClr val="797A7D"/>
                    </a:gs>
                  </a:gsLst>
                  <a:lin ang="5400000" scaled="0"/>
                </a:gradFill>
                <a:latin typeface="Segoe UI" pitchFamily="34" charset="0"/>
                <a:ea typeface="Segoe UI" pitchFamily="34" charset="0"/>
                <a:cs typeface="Segoe UI" pitchFamily="34" charset="0"/>
              </a:rPr>
              <a:t>Yammer</a:t>
            </a:r>
          </a:p>
          <a:p>
            <a:pPr defTabSz="914099" fontAlgn="base">
              <a:lnSpc>
                <a:spcPct val="90000"/>
              </a:lnSpc>
              <a:spcBef>
                <a:spcPct val="0"/>
              </a:spcBef>
              <a:spcAft>
                <a:spcPts val="1200"/>
              </a:spcAft>
            </a:pP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Pervasive social capabilities across Office</a:t>
            </a:r>
          </a:p>
          <a:p>
            <a:pPr defTabSz="914099" fontAlgn="base">
              <a:lnSpc>
                <a:spcPct val="90000"/>
              </a:lnSpc>
              <a:spcBef>
                <a:spcPct val="0"/>
              </a:spcBef>
              <a:spcAft>
                <a:spcPts val="1200"/>
              </a:spcAft>
            </a:pP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Multiparty HD video &amp; Skype federation</a:t>
            </a:r>
            <a:endParaRPr lang="en-US" sz="1600" spc="-70" dirty="0">
              <a:gradFill>
                <a:gsLst>
                  <a:gs pos="100000">
                    <a:srgbClr val="797A7D"/>
                  </a:gs>
                  <a:gs pos="0">
                    <a:srgbClr val="797A7D"/>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auto">
          <a:xfrm>
            <a:off x="9026091" y="4810413"/>
            <a:ext cx="2582788" cy="180928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182880" rIns="91436" bIns="91440" numCol="1" rtlCol="0" anchor="t" anchorCtr="0" compatLnSpc="1">
            <a:prstTxWarp prst="textNoShape">
              <a:avLst/>
            </a:prstTxWarp>
          </a:bodyPr>
          <a:lstStyle/>
          <a:p>
            <a:pPr defTabSz="914099" fontAlgn="base">
              <a:lnSpc>
                <a:spcPct val="90000"/>
              </a:lnSpc>
              <a:spcBef>
                <a:spcPct val="0"/>
              </a:spcBef>
              <a:spcAft>
                <a:spcPts val="1200"/>
              </a:spcAft>
            </a:pP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DLP, data retention &amp; unified </a:t>
            </a:r>
            <a:r>
              <a:rPr lang="en-US" sz="1600" spc="-70" dirty="0" err="1"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eDiscovery</a:t>
            </a:r>
            <a:endPar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endParaRPr>
          </a:p>
          <a:p>
            <a:pPr defTabSz="914099" fontAlgn="base">
              <a:lnSpc>
                <a:spcPct val="90000"/>
              </a:lnSpc>
              <a:spcBef>
                <a:spcPct val="0"/>
              </a:spcBef>
              <a:spcAft>
                <a:spcPts val="1200"/>
              </a:spcAft>
            </a:pP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Reimagined deployment model for Office apps</a:t>
            </a:r>
          </a:p>
          <a:p>
            <a:pPr defTabSz="914099" fontAlgn="base">
              <a:lnSpc>
                <a:spcPct val="90000"/>
              </a:lnSpc>
              <a:spcBef>
                <a:spcPct val="0"/>
              </a:spcBef>
              <a:spcAft>
                <a:spcPts val="1200"/>
              </a:spcAft>
            </a:pPr>
            <a:r>
              <a:rPr lang="en-US" sz="1600" spc="-70" dirty="0">
                <a:gradFill>
                  <a:gsLst>
                    <a:gs pos="100000">
                      <a:srgbClr val="797A7D"/>
                    </a:gs>
                    <a:gs pos="0">
                      <a:srgbClr val="797A7D"/>
                    </a:gs>
                  </a:gsLst>
                  <a:lin ang="5400000" scaled="0"/>
                </a:gradFill>
                <a:latin typeface="Segoe UI" pitchFamily="34" charset="0"/>
                <a:ea typeface="Segoe UI" pitchFamily="34" charset="0"/>
                <a:cs typeface="Segoe UI" pitchFamily="34" charset="0"/>
              </a:rPr>
              <a:t>Common management experience across Office </a:t>
            </a:r>
            <a:r>
              <a:rPr lang="en-US" sz="1600" spc="-70" dirty="0" smtClean="0">
                <a:gradFill>
                  <a:gsLst>
                    <a:gs pos="100000">
                      <a:srgbClr val="797A7D"/>
                    </a:gs>
                    <a:gs pos="0">
                      <a:srgbClr val="797A7D"/>
                    </a:gs>
                  </a:gsLst>
                  <a:lin ang="5400000" scaled="0"/>
                </a:gradFill>
                <a:latin typeface="Segoe UI" pitchFamily="34" charset="0"/>
                <a:ea typeface="Segoe UI" pitchFamily="34" charset="0"/>
                <a:cs typeface="Segoe UI" pitchFamily="34" charset="0"/>
              </a:rPr>
              <a:t>365</a:t>
            </a:r>
            <a:endParaRPr lang="en-US" sz="1600" spc="-70" dirty="0">
              <a:gradFill>
                <a:gsLst>
                  <a:gs pos="100000">
                    <a:srgbClr val="797A7D"/>
                  </a:gs>
                  <a:gs pos="0">
                    <a:srgbClr val="797A7D"/>
                  </a:gs>
                </a:gsLst>
                <a:lin ang="5400000" scaled="0"/>
              </a:gradFill>
              <a:latin typeface="Segoe UI" pitchFamily="34" charset="0"/>
              <a:ea typeface="Segoe UI" pitchFamily="34" charset="0"/>
              <a:cs typeface="Segoe UI" pitchFamily="34" charset="0"/>
            </a:endParaRPr>
          </a:p>
        </p:txBody>
      </p:sp>
      <p:grpSp>
        <p:nvGrpSpPr>
          <p:cNvPr id="3" name="Group 2"/>
          <p:cNvGrpSpPr/>
          <p:nvPr/>
        </p:nvGrpSpPr>
        <p:grpSpPr>
          <a:xfrm>
            <a:off x="8973617" y="1223212"/>
            <a:ext cx="2745941" cy="3566958"/>
            <a:chOff x="9107804" y="1232595"/>
            <a:chExt cx="2745941" cy="3566958"/>
          </a:xfrm>
        </p:grpSpPr>
        <p:grpSp>
          <p:nvGrpSpPr>
            <p:cNvPr id="6" name="Group 5"/>
            <p:cNvGrpSpPr/>
            <p:nvPr/>
          </p:nvGrpSpPr>
          <p:grpSpPr>
            <a:xfrm>
              <a:off x="9107804" y="1232595"/>
              <a:ext cx="2745941" cy="3566958"/>
              <a:chOff x="9107804" y="1705134"/>
              <a:chExt cx="2745941" cy="3566958"/>
            </a:xfrm>
          </p:grpSpPr>
          <p:sp>
            <p:nvSpPr>
              <p:cNvPr id="65" name="Rectangle 64"/>
              <p:cNvSpPr/>
              <p:nvPr/>
            </p:nvSpPr>
            <p:spPr bwMode="auto">
              <a:xfrm>
                <a:off x="9107804" y="4451873"/>
                <a:ext cx="2745941" cy="82021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14099" fontAlgn="base">
                  <a:lnSpc>
                    <a:spcPct val="90000"/>
                  </a:lnSpc>
                  <a:spcBef>
                    <a:spcPct val="0"/>
                  </a:spcBef>
                  <a:spcAft>
                    <a:spcPct val="0"/>
                  </a:spcAft>
                </a:pPr>
                <a:r>
                  <a:rPr lang="en-US" sz="2800" dirty="0" smtClean="0">
                    <a:gradFill>
                      <a:gsLst>
                        <a:gs pos="0">
                          <a:srgbClr val="FFFFFF"/>
                        </a:gs>
                        <a:gs pos="100000">
                          <a:srgbClr val="FFFFFF"/>
                        </a:gs>
                      </a:gsLst>
                      <a:lin ang="5400000" scaled="0"/>
                    </a:gradFill>
                    <a:latin typeface="+mj-lt"/>
                    <a:ea typeface="Segoe UI" pitchFamily="34" charset="0"/>
                    <a:cs typeface="Segoe UI" pitchFamily="34" charset="0"/>
                  </a:rPr>
                  <a:t>Control</a:t>
                </a:r>
                <a:endParaRPr lang="en-US" sz="28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5123" name="Picture 3" descr="C:\Users\v-junyo\Documents\Jun_Mesh\Microsoft Files\DesignTools\Brand Photos\Windows 7\Commercial\COMMERCIAL\WIN12_Kiki_01.png"/>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9107804" y="1705134"/>
                <a:ext cx="2745941" cy="2746739"/>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7" descr="\\MAGNUM\Projects\Microsoft\Cloud Power FY12\Design\ICONS_PNG\Secure.png"/>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11054479" y="3968185"/>
              <a:ext cx="799266" cy="799266"/>
            </a:xfrm>
            <a:prstGeom prst="rect">
              <a:avLst/>
            </a:prstGeom>
            <a:noFill/>
          </p:spPr>
        </p:pic>
      </p:grpSp>
    </p:spTree>
    <p:extLst>
      <p:ext uri="{BB962C8B-B14F-4D97-AF65-F5344CB8AC3E}">
        <p14:creationId xmlns:p14="http://schemas.microsoft.com/office/powerpoint/2010/main" val="269405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3" grpId="0"/>
      <p:bldP spid="33" grpId="1"/>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maryba\Dropbox\ZumTeam\Hosting\Monish\Hosting Visual Identity\Photos\WIN12_Lashanda_0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8833"/>
          <a:stretch/>
        </p:blipFill>
        <p:spPr bwMode="auto">
          <a:xfrm>
            <a:off x="-1" y="602477"/>
            <a:ext cx="12188952" cy="62555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0" y="0"/>
            <a:ext cx="8182303" cy="1204856"/>
          </a:xfrm>
          <a:prstGeom prst="rect">
            <a:avLst/>
          </a:prstGeom>
          <a:gradFill>
            <a:gsLst>
              <a:gs pos="0">
                <a:schemeClr val="bg1"/>
              </a:gs>
              <a:gs pos="87000">
                <a:srgbClr val="FFFFFF"/>
              </a:gs>
              <a:gs pos="10000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519112" y="260698"/>
            <a:ext cx="11149013" cy="747897"/>
          </a:xfrm>
        </p:spPr>
        <p:txBody>
          <a:bodyPr/>
          <a:lstStyle/>
          <a:p>
            <a:r>
              <a:rPr lang="en-US" sz="5000" dirty="0" smtClean="0"/>
              <a:t>			 | Collaboration </a:t>
            </a:r>
            <a:r>
              <a:rPr lang="en-US" sz="5000" dirty="0"/>
              <a:t>for Everyone</a:t>
            </a:r>
          </a:p>
        </p:txBody>
      </p:sp>
      <p:sp>
        <p:nvSpPr>
          <p:cNvPr id="6" name="Rectangle 5"/>
          <p:cNvSpPr/>
          <p:nvPr/>
        </p:nvSpPr>
        <p:spPr bwMode="auto">
          <a:xfrm>
            <a:off x="4514360" y="2409633"/>
            <a:ext cx="1371600" cy="1371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4572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700" dirty="0">
                <a:gradFill>
                  <a:gsLst>
                    <a:gs pos="0">
                      <a:srgbClr val="FFFFFF"/>
                    </a:gs>
                    <a:gs pos="100000">
                      <a:srgbClr val="FFFFFF"/>
                    </a:gs>
                  </a:gsLst>
                  <a:lin ang="5400000" scaled="0"/>
                </a:gradFill>
                <a:ea typeface="Segoe UI" pitchFamily="34" charset="0"/>
                <a:cs typeface="Segoe UI" pitchFamily="34" charset="0"/>
              </a:rPr>
              <a:t>Enterprise Quality </a:t>
            </a:r>
            <a:r>
              <a:rPr lang="en-US" sz="1700" dirty="0" smtClean="0">
                <a:gradFill>
                  <a:gsLst>
                    <a:gs pos="0">
                      <a:srgbClr val="FFFFFF"/>
                    </a:gs>
                    <a:gs pos="100000">
                      <a:srgbClr val="FFFFFF"/>
                    </a:gs>
                  </a:gsLst>
                  <a:lin ang="5400000" scaled="0"/>
                </a:gradFill>
                <a:ea typeface="Segoe UI" pitchFamily="34" charset="0"/>
                <a:cs typeface="Segoe UI" pitchFamily="34" charset="0"/>
              </a:rPr>
              <a:t>Support</a:t>
            </a:r>
            <a:endParaRPr lang="en-US" sz="17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5923866" y="2409633"/>
            <a:ext cx="1371600" cy="1371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4572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700" dirty="0" smtClean="0">
                <a:gradFill>
                  <a:gsLst>
                    <a:gs pos="0">
                      <a:srgbClr val="FFFFFF"/>
                    </a:gs>
                    <a:gs pos="100000">
                      <a:srgbClr val="FFFFFF"/>
                    </a:gs>
                  </a:gsLst>
                  <a:lin ang="5400000" scaled="0"/>
                </a:gradFill>
                <a:ea typeface="Segoe UI" pitchFamily="34" charset="0"/>
                <a:cs typeface="Segoe UI" pitchFamily="34" charset="0"/>
              </a:rPr>
              <a:t>Best </a:t>
            </a:r>
            <a:r>
              <a:rPr lang="en-US" sz="1700" dirty="0">
                <a:gradFill>
                  <a:gsLst>
                    <a:gs pos="0">
                      <a:srgbClr val="FFFFFF"/>
                    </a:gs>
                    <a:gs pos="100000">
                      <a:srgbClr val="FFFFFF"/>
                    </a:gs>
                  </a:gsLst>
                  <a:lin ang="5400000" scaled="0"/>
                </a:gradFill>
                <a:ea typeface="Segoe UI" pitchFamily="34" charset="0"/>
                <a:cs typeface="Segoe UI" pitchFamily="34" charset="0"/>
              </a:rPr>
              <a:t>SLA </a:t>
            </a:r>
            <a:r>
              <a:rPr lang="en-US" sz="1700" dirty="0" smtClean="0">
                <a:gradFill>
                  <a:gsLst>
                    <a:gs pos="0">
                      <a:srgbClr val="FFFFFF"/>
                    </a:gs>
                    <a:gs pos="100000">
                      <a:srgbClr val="FFFFFF"/>
                    </a:gs>
                  </a:gsLst>
                  <a:lin ang="5400000" scaled="0"/>
                </a:gradFill>
                <a:ea typeface="Segoe UI" pitchFamily="34" charset="0"/>
                <a:cs typeface="Segoe UI" pitchFamily="34" charset="0"/>
              </a:rPr>
              <a:t/>
            </a:r>
            <a:br>
              <a:rPr lang="en-US" sz="1700" dirty="0" smtClean="0">
                <a:gradFill>
                  <a:gsLst>
                    <a:gs pos="0">
                      <a:srgbClr val="FFFFFF"/>
                    </a:gs>
                    <a:gs pos="100000">
                      <a:srgbClr val="FFFFFF"/>
                    </a:gs>
                  </a:gsLst>
                  <a:lin ang="5400000" scaled="0"/>
                </a:gradFill>
                <a:ea typeface="Segoe UI" pitchFamily="34" charset="0"/>
                <a:cs typeface="Segoe UI" pitchFamily="34" charset="0"/>
              </a:rPr>
            </a:br>
            <a:r>
              <a:rPr lang="en-US" sz="1700" dirty="0" smtClean="0">
                <a:gradFill>
                  <a:gsLst>
                    <a:gs pos="0">
                      <a:srgbClr val="FFFFFF"/>
                    </a:gs>
                    <a:gs pos="100000">
                      <a:srgbClr val="FFFFFF"/>
                    </a:gs>
                  </a:gsLst>
                  <a:lin ang="5400000" scaled="0"/>
                </a:gradFill>
                <a:ea typeface="Segoe UI" pitchFamily="34" charset="0"/>
                <a:cs typeface="Segoe UI" pitchFamily="34" charset="0"/>
              </a:rPr>
              <a:t>in </a:t>
            </a:r>
            <a:r>
              <a:rPr lang="en-US" sz="1700" dirty="0">
                <a:gradFill>
                  <a:gsLst>
                    <a:gs pos="0">
                      <a:srgbClr val="FFFFFF"/>
                    </a:gs>
                    <a:gs pos="100000">
                      <a:srgbClr val="FFFFFF"/>
                    </a:gs>
                  </a:gsLst>
                  <a:lin ang="5400000" scaled="0"/>
                </a:gradFill>
                <a:ea typeface="Segoe UI" pitchFamily="34" charset="0"/>
                <a:cs typeface="Segoe UI" pitchFamily="34" charset="0"/>
              </a:rPr>
              <a:t>the Industry</a:t>
            </a:r>
          </a:p>
        </p:txBody>
      </p:sp>
      <p:sp>
        <p:nvSpPr>
          <p:cNvPr id="12" name="Rectangle 11"/>
          <p:cNvSpPr/>
          <p:nvPr/>
        </p:nvSpPr>
        <p:spPr bwMode="auto">
          <a:xfrm>
            <a:off x="4514360" y="3822120"/>
            <a:ext cx="1371600" cy="1371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4572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700" dirty="0">
                <a:gradFill>
                  <a:gsLst>
                    <a:gs pos="0">
                      <a:srgbClr val="FFFFFF"/>
                    </a:gs>
                    <a:gs pos="100000">
                      <a:srgbClr val="FFFFFF"/>
                    </a:gs>
                  </a:gsLst>
                  <a:lin ang="5400000" scaled="0"/>
                </a:gradFill>
                <a:ea typeface="Segoe UI" pitchFamily="34" charset="0"/>
                <a:cs typeface="Segoe UI" pitchFamily="34" charset="0"/>
              </a:rPr>
              <a:t>Familiar, Powerful </a:t>
            </a:r>
          </a:p>
          <a:p>
            <a:pPr defTabSz="914099" fontAlgn="base">
              <a:lnSpc>
                <a:spcPct val="90000"/>
              </a:lnSpc>
              <a:spcBef>
                <a:spcPct val="0"/>
              </a:spcBef>
              <a:spcAft>
                <a:spcPct val="0"/>
              </a:spcAft>
            </a:pPr>
            <a:r>
              <a:rPr lang="en-US" sz="1700" dirty="0">
                <a:gradFill>
                  <a:gsLst>
                    <a:gs pos="0">
                      <a:srgbClr val="FFFFFF"/>
                    </a:gs>
                    <a:gs pos="100000">
                      <a:srgbClr val="FFFFFF"/>
                    </a:gs>
                  </a:gsLst>
                  <a:lin ang="5400000" scaled="0"/>
                </a:gradFill>
                <a:ea typeface="Segoe UI" pitchFamily="34" charset="0"/>
                <a:cs typeface="Segoe UI" pitchFamily="34" charset="0"/>
              </a:rPr>
              <a:t>&amp; </a:t>
            </a:r>
            <a:r>
              <a:rPr lang="en-US" sz="1700" dirty="0" smtClean="0">
                <a:gradFill>
                  <a:gsLst>
                    <a:gs pos="0">
                      <a:srgbClr val="FFFFFF"/>
                    </a:gs>
                    <a:gs pos="100000">
                      <a:srgbClr val="FFFFFF"/>
                    </a:gs>
                  </a:gsLst>
                  <a:lin ang="5400000" scaled="0"/>
                </a:gradFill>
                <a:ea typeface="Segoe UI" pitchFamily="34" charset="0"/>
                <a:cs typeface="Segoe UI" pitchFamily="34" charset="0"/>
              </a:rPr>
              <a:t>Cross-platform</a:t>
            </a:r>
            <a:endParaRPr lang="en-US" sz="17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5923866" y="3822120"/>
            <a:ext cx="1371600" cy="1371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4572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700" dirty="0">
                <a:gradFill>
                  <a:gsLst>
                    <a:gs pos="0">
                      <a:srgbClr val="FFFFFF"/>
                    </a:gs>
                    <a:gs pos="100000">
                      <a:srgbClr val="FFFFFF"/>
                    </a:gs>
                  </a:gsLst>
                  <a:lin ang="5400000" scaled="0"/>
                </a:gradFill>
                <a:ea typeface="Segoe UI" pitchFamily="34" charset="0"/>
                <a:cs typeface="Segoe UI" pitchFamily="34" charset="0"/>
              </a:rPr>
              <a:t>Service  Plans for  Everyone</a:t>
            </a:r>
          </a:p>
        </p:txBody>
      </p:sp>
      <p:sp>
        <p:nvSpPr>
          <p:cNvPr id="18" name="Rectangle 17"/>
          <p:cNvSpPr/>
          <p:nvPr/>
        </p:nvSpPr>
        <p:spPr bwMode="auto">
          <a:xfrm>
            <a:off x="261052" y="2414590"/>
            <a:ext cx="4206240" cy="2784086"/>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descr="C:\Users\chrisw\Desktop\Cloud Services 3.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1418161" y="3139807"/>
            <a:ext cx="3049132" cy="21024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9112" y="2688314"/>
            <a:ext cx="1607143" cy="2236638"/>
          </a:xfrm>
          <a:prstGeom prst="rect">
            <a:avLst/>
          </a:prstGeom>
          <a:noFill/>
        </p:spPr>
        <p:txBody>
          <a:bodyPr wrap="square" lIns="0" tIns="0" rIns="0" bIns="0" rtlCol="0">
            <a:spAutoFit/>
          </a:bodyPr>
          <a:lstStyle/>
          <a:p>
            <a:pPr>
              <a:lnSpc>
                <a:spcPct val="150000"/>
              </a:lnSpc>
            </a:pPr>
            <a:r>
              <a:rPr lang="en-US" sz="2500" spc="-70" dirty="0" smtClean="0">
                <a:solidFill>
                  <a:schemeClr val="bg1"/>
                </a:solidFill>
              </a:rPr>
              <a:t>Office</a:t>
            </a:r>
          </a:p>
          <a:p>
            <a:pPr>
              <a:lnSpc>
                <a:spcPct val="150000"/>
              </a:lnSpc>
            </a:pPr>
            <a:r>
              <a:rPr lang="en-US" sz="2500" spc="-70" dirty="0" smtClean="0">
                <a:solidFill>
                  <a:schemeClr val="bg1"/>
                </a:solidFill>
              </a:rPr>
              <a:t>Exchange</a:t>
            </a:r>
          </a:p>
          <a:p>
            <a:pPr>
              <a:lnSpc>
                <a:spcPct val="150000"/>
              </a:lnSpc>
            </a:pPr>
            <a:r>
              <a:rPr lang="en-US" sz="2500" spc="-70" dirty="0" smtClean="0">
                <a:solidFill>
                  <a:schemeClr val="bg1"/>
                </a:solidFill>
              </a:rPr>
              <a:t>SharePoint Lync</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52" y="74919"/>
            <a:ext cx="3169630" cy="109728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52" y="86006"/>
            <a:ext cx="3169630" cy="1097280"/>
          </a:xfrm>
          <a:prstGeom prst="rect">
            <a:avLst/>
          </a:prstGeom>
        </p:spPr>
      </p:pic>
    </p:spTree>
    <p:extLst>
      <p:ext uri="{BB962C8B-B14F-4D97-AF65-F5344CB8AC3E}">
        <p14:creationId xmlns:p14="http://schemas.microsoft.com/office/powerpoint/2010/main" val="34460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0-#ppt_w/2"/>
                                          </p:val>
                                        </p:tav>
                                        <p:tav tm="100000">
                                          <p:val>
                                            <p:strVal val="#ppt_x"/>
                                          </p:val>
                                        </p:tav>
                                      </p:tavLst>
                                    </p:anim>
                                    <p:anim calcmode="lin" valueType="num">
                                      <p:cBhvr additive="base">
                                        <p:cTn id="16" dur="75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0-#ppt_w/2"/>
                                          </p:val>
                                        </p:tav>
                                        <p:tav tm="100000">
                                          <p:val>
                                            <p:strVal val="#ppt_x"/>
                                          </p:val>
                                        </p:tav>
                                      </p:tavLst>
                                    </p:anim>
                                    <p:anim calcmode="lin" valueType="num">
                                      <p:cBhvr additive="base">
                                        <p:cTn id="20"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ISVR2\Shared\ADI_Projects\Microsoft\MS_12-01542_Office_Licensing\Working_Art\office365-1.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008998"/>
            <a:ext cx="6014710" cy="28529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DISVR2\Shared\ADI_Projects\Microsoft\MS_12-01542_Office_Licensing\Working_Art\office365-2.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164318" y="1008997"/>
            <a:ext cx="6024508" cy="2852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ISVR2\Shared\ADI_Projects\Microsoft\MS_12-01542_Office_Licensing\Working_Art\office365-3.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4030611"/>
            <a:ext cx="6014712" cy="282738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DISVR2\Shared\ADI_Projects\Microsoft\MS_12-01542_Office_Licensing\Working_Art\office36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4318" y="4030612"/>
            <a:ext cx="6024508" cy="2834209"/>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57"/>
          <p:cNvSpPr>
            <a:spLocks noGrp="1"/>
          </p:cNvSpPr>
          <p:nvPr>
            <p:ph type="title"/>
          </p:nvPr>
        </p:nvSpPr>
        <p:spPr>
          <a:xfrm>
            <a:off x="516874" y="231611"/>
            <a:ext cx="11398250" cy="450123"/>
          </a:xfrm>
        </p:spPr>
        <p:txBody>
          <a:bodyPr/>
          <a:lstStyle/>
          <a:p>
            <a:r>
              <a:rPr lang="en-US" dirty="0" smtClean="0"/>
              <a:t>Office 365 At a Glance</a:t>
            </a:r>
            <a:endParaRPr lang="en-US" dirty="0"/>
          </a:p>
        </p:txBody>
      </p:sp>
      <p:grpSp>
        <p:nvGrpSpPr>
          <p:cNvPr id="11" name="Group 10"/>
          <p:cNvGrpSpPr/>
          <p:nvPr/>
        </p:nvGrpSpPr>
        <p:grpSpPr>
          <a:xfrm>
            <a:off x="6164317" y="1007531"/>
            <a:ext cx="6024508" cy="2854395"/>
            <a:chOff x="6164317" y="1007531"/>
            <a:chExt cx="6024508" cy="2854395"/>
          </a:xfrm>
        </p:grpSpPr>
        <p:sp>
          <p:nvSpPr>
            <p:cNvPr id="5" name="Rectangle 4"/>
            <p:cNvSpPr/>
            <p:nvPr/>
          </p:nvSpPr>
          <p:spPr bwMode="auto">
            <a:xfrm>
              <a:off x="6164317" y="1008997"/>
              <a:ext cx="6024508" cy="2852929"/>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a:xfrm>
              <a:off x="6479336" y="1794717"/>
              <a:ext cx="5207137" cy="1569660"/>
            </a:xfrm>
            <a:prstGeom prst="rect">
              <a:avLst/>
            </a:prstGeom>
          </p:spPr>
          <p:txBody>
            <a:bodyPr wrap="square">
              <a:spAutoFit/>
            </a:bodyPr>
            <a:lstStyle/>
            <a:p>
              <a:pPr algn="r" defTabSz="1218447" fontAlgn="base">
                <a:lnSpc>
                  <a:spcPct val="150000"/>
                </a:lnSpc>
                <a:spcBef>
                  <a:spcPct val="0"/>
                </a:spcBef>
                <a:spcAft>
                  <a:spcPct val="0"/>
                </a:spcAft>
              </a:pPr>
              <a:r>
                <a:rPr lang="en-US" sz="1600" spc="-24" dirty="0">
                  <a:solidFill>
                    <a:srgbClr val="595959">
                      <a:lumMod val="75000"/>
                      <a:alpha val="99000"/>
                    </a:srgbClr>
                  </a:solidFill>
                </a:rPr>
                <a:t>Online meeting with desktop sharing</a:t>
              </a:r>
            </a:p>
            <a:p>
              <a:pPr algn="r" defTabSz="1218447" fontAlgn="base">
                <a:lnSpc>
                  <a:spcPct val="150000"/>
                </a:lnSpc>
                <a:spcBef>
                  <a:spcPct val="0"/>
                </a:spcBef>
                <a:spcAft>
                  <a:spcPct val="0"/>
                </a:spcAft>
              </a:pPr>
              <a:r>
                <a:rPr lang="en-US" sz="1600" spc="-24" dirty="0" smtClean="0">
                  <a:solidFill>
                    <a:srgbClr val="595959">
                      <a:lumMod val="75000"/>
                      <a:alpha val="99000"/>
                    </a:srgbClr>
                  </a:solidFill>
                </a:rPr>
                <a:t>IM </a:t>
              </a:r>
              <a:r>
                <a:rPr lang="en-US" sz="1600" spc="-24" dirty="0">
                  <a:solidFill>
                    <a:srgbClr val="595959">
                      <a:lumMod val="75000"/>
                      <a:alpha val="99000"/>
                    </a:srgbClr>
                  </a:solidFill>
                </a:rPr>
                <a:t>&amp; Presence across firewalls</a:t>
              </a:r>
            </a:p>
            <a:p>
              <a:pPr algn="r" defTabSz="1218447" fontAlgn="base">
                <a:lnSpc>
                  <a:spcPct val="150000"/>
                </a:lnSpc>
                <a:spcBef>
                  <a:spcPct val="0"/>
                </a:spcBef>
                <a:spcAft>
                  <a:spcPct val="0"/>
                </a:spcAft>
              </a:pPr>
              <a:r>
                <a:rPr lang="en-US" sz="1600" spc="-24" dirty="0" smtClean="0">
                  <a:solidFill>
                    <a:srgbClr val="595959">
                      <a:lumMod val="75000"/>
                      <a:alpha val="99000"/>
                    </a:srgbClr>
                  </a:solidFill>
                </a:rPr>
                <a:t>GAL </a:t>
              </a:r>
              <a:r>
                <a:rPr lang="en-US" sz="1600" spc="-24" dirty="0">
                  <a:solidFill>
                    <a:srgbClr val="595959">
                      <a:lumMod val="75000"/>
                      <a:alpha val="99000"/>
                    </a:srgbClr>
                  </a:solidFill>
                </a:rPr>
                <a:t>search </a:t>
              </a:r>
              <a:r>
                <a:rPr lang="en-US" sz="1600" spc="-24" dirty="0" smtClean="0">
                  <a:solidFill>
                    <a:srgbClr val="595959">
                      <a:lumMod val="75000"/>
                      <a:alpha val="99000"/>
                    </a:srgbClr>
                  </a:solidFill>
                </a:rPr>
                <a:t>with contact card</a:t>
              </a:r>
              <a:endParaRPr lang="en-US" sz="1600" spc="-24" dirty="0">
                <a:solidFill>
                  <a:srgbClr val="595959">
                    <a:lumMod val="75000"/>
                    <a:alpha val="99000"/>
                  </a:srgbClr>
                </a:solidFill>
              </a:endParaRPr>
            </a:p>
            <a:p>
              <a:pPr algn="r" defTabSz="1218447" fontAlgn="base">
                <a:lnSpc>
                  <a:spcPct val="150000"/>
                </a:lnSpc>
                <a:spcBef>
                  <a:spcPct val="0"/>
                </a:spcBef>
                <a:spcAft>
                  <a:spcPct val="0"/>
                </a:spcAft>
              </a:pPr>
              <a:r>
                <a:rPr lang="en-US" sz="1600" spc="-24" dirty="0" smtClean="0">
                  <a:solidFill>
                    <a:srgbClr val="595959">
                      <a:lumMod val="75000"/>
                      <a:alpha val="99000"/>
                    </a:srgbClr>
                  </a:solidFill>
                </a:rPr>
                <a:t>Windows </a:t>
              </a:r>
              <a:r>
                <a:rPr lang="en-US" sz="1600" spc="-24" dirty="0">
                  <a:solidFill>
                    <a:srgbClr val="595959">
                      <a:lumMod val="75000"/>
                      <a:alpha val="99000"/>
                    </a:srgbClr>
                  </a:solidFill>
                </a:rPr>
                <a:t>Live federation</a:t>
              </a:r>
            </a:p>
          </p:txBody>
        </p:sp>
        <p:pic>
          <p:nvPicPr>
            <p:cNvPr id="43" name="Picture 4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215417" y="1007531"/>
              <a:ext cx="2545233" cy="890831"/>
            </a:xfrm>
            <a:prstGeom prst="rect">
              <a:avLst/>
            </a:prstGeom>
          </p:spPr>
        </p:pic>
      </p:grpSp>
      <p:grpSp>
        <p:nvGrpSpPr>
          <p:cNvPr id="9" name="Group 8"/>
          <p:cNvGrpSpPr/>
          <p:nvPr/>
        </p:nvGrpSpPr>
        <p:grpSpPr>
          <a:xfrm>
            <a:off x="0" y="4030612"/>
            <a:ext cx="6014710" cy="2827388"/>
            <a:chOff x="0" y="4030612"/>
            <a:chExt cx="6014710" cy="2827388"/>
          </a:xfrm>
        </p:grpSpPr>
        <p:sp>
          <p:nvSpPr>
            <p:cNvPr id="22" name="Rectangle 21"/>
            <p:cNvSpPr/>
            <p:nvPr/>
          </p:nvSpPr>
          <p:spPr bwMode="auto">
            <a:xfrm>
              <a:off x="0" y="4030612"/>
              <a:ext cx="6014710" cy="2827388"/>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a:xfrm>
              <a:off x="483936" y="4902006"/>
              <a:ext cx="5207137" cy="1569660"/>
            </a:xfrm>
            <a:prstGeom prst="rect">
              <a:avLst/>
            </a:prstGeom>
          </p:spPr>
          <p:txBody>
            <a:bodyPr wrap="square">
              <a:spAutoFit/>
            </a:bodyPr>
            <a:lstStyle/>
            <a:p>
              <a:pPr defTabSz="1218447" fontAlgn="base">
                <a:lnSpc>
                  <a:spcPct val="150000"/>
                </a:lnSpc>
                <a:spcBef>
                  <a:spcPct val="0"/>
                </a:spcBef>
                <a:spcAft>
                  <a:spcPct val="0"/>
                </a:spcAft>
              </a:pPr>
              <a:r>
                <a:rPr lang="en-US" sz="1600" spc="-24" dirty="0">
                  <a:solidFill>
                    <a:srgbClr val="595959">
                      <a:lumMod val="75000"/>
                      <a:alpha val="99000"/>
                    </a:srgbClr>
                  </a:solidFill>
                </a:rPr>
                <a:t>Access documents offline</a:t>
              </a:r>
            </a:p>
            <a:p>
              <a:pPr defTabSz="1218447" fontAlgn="base">
                <a:lnSpc>
                  <a:spcPct val="150000"/>
                </a:lnSpc>
                <a:spcBef>
                  <a:spcPct val="0"/>
                </a:spcBef>
                <a:spcAft>
                  <a:spcPct val="0"/>
                </a:spcAft>
              </a:pPr>
              <a:r>
                <a:rPr lang="en-US" sz="1600" spc="-24" dirty="0">
                  <a:solidFill>
                    <a:srgbClr val="595959">
                      <a:lumMod val="75000"/>
                      <a:alpha val="99000"/>
                    </a:srgbClr>
                  </a:solidFill>
                </a:rPr>
                <a:t>Document-level permissions</a:t>
              </a:r>
            </a:p>
            <a:p>
              <a:pPr defTabSz="1218447" fontAlgn="base">
                <a:lnSpc>
                  <a:spcPct val="150000"/>
                </a:lnSpc>
                <a:spcBef>
                  <a:spcPct val="0"/>
                </a:spcBef>
                <a:spcAft>
                  <a:spcPct val="0"/>
                </a:spcAft>
              </a:pPr>
              <a:r>
                <a:rPr lang="en-US" sz="1600" spc="-24" dirty="0">
                  <a:solidFill>
                    <a:srgbClr val="595959">
                      <a:lumMod val="75000"/>
                      <a:alpha val="99000"/>
                    </a:srgbClr>
                  </a:solidFill>
                </a:rPr>
                <a:t>My Sites to manage and share documents</a:t>
              </a:r>
            </a:p>
            <a:p>
              <a:pPr defTabSz="1218447" fontAlgn="base">
                <a:lnSpc>
                  <a:spcPct val="150000"/>
                </a:lnSpc>
                <a:spcBef>
                  <a:spcPct val="0"/>
                </a:spcBef>
                <a:spcAft>
                  <a:spcPct val="0"/>
                </a:spcAft>
              </a:pPr>
              <a:r>
                <a:rPr lang="en-US" sz="1600" spc="-24" dirty="0" smtClean="0">
                  <a:solidFill>
                    <a:srgbClr val="595959">
                      <a:lumMod val="75000"/>
                      <a:alpha val="99000"/>
                    </a:srgbClr>
                  </a:solidFill>
                </a:rPr>
                <a:t>Share </a:t>
              </a:r>
              <a:r>
                <a:rPr lang="en-US" sz="1600" spc="-24" dirty="0">
                  <a:solidFill>
                    <a:srgbClr val="595959">
                      <a:lumMod val="75000"/>
                      <a:alpha val="99000"/>
                    </a:srgbClr>
                  </a:solidFill>
                </a:rPr>
                <a:t>documents securely with Extranet </a:t>
              </a:r>
              <a:r>
                <a:rPr lang="en-US" sz="1600" spc="-24" dirty="0" smtClean="0">
                  <a:solidFill>
                    <a:srgbClr val="595959">
                      <a:lumMod val="75000"/>
                      <a:alpha val="99000"/>
                    </a:srgbClr>
                  </a:solidFill>
                </a:rPr>
                <a:t>Sites</a:t>
              </a:r>
              <a:endParaRPr lang="en-US" sz="1600" spc="-24" dirty="0">
                <a:solidFill>
                  <a:srgbClr val="595959">
                    <a:lumMod val="75000"/>
                    <a:alpha val="99000"/>
                  </a:srgbClr>
                </a:solidFill>
              </a:endParaRPr>
            </a:p>
          </p:txBody>
        </p:sp>
        <p:pic>
          <p:nvPicPr>
            <p:cNvPr id="50" name="Picture 49"/>
            <p:cNvPicPr>
              <a:picLocks noChangeAspect="1" noChangeArrowheads="1"/>
            </p:cNvPicPr>
            <p:nvPr/>
          </p:nvPicPr>
          <p:blipFill>
            <a:blip r:embed="rId8" cstate="screen">
              <a:extLst>
                <a:ext uri="{28A0092B-C50C-407E-A947-70E740481C1C}">
                  <a14:useLocalDpi xmlns:a14="http://schemas.microsoft.com/office/drawing/2010/main" val="0"/>
                </a:ext>
              </a:extLst>
            </a:blip>
            <a:stretch>
              <a:fillRect/>
            </a:stretch>
          </p:blipFill>
          <p:spPr bwMode="auto">
            <a:xfrm>
              <a:off x="542438" y="4240228"/>
              <a:ext cx="3244402" cy="562225"/>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164316" y="4041244"/>
            <a:ext cx="6024510" cy="2827389"/>
            <a:chOff x="6164316" y="4030611"/>
            <a:chExt cx="6024510" cy="2827389"/>
          </a:xfrm>
        </p:grpSpPr>
        <p:sp>
          <p:nvSpPr>
            <p:cNvPr id="23" name="Rectangle 22"/>
            <p:cNvSpPr/>
            <p:nvPr/>
          </p:nvSpPr>
          <p:spPr bwMode="auto">
            <a:xfrm>
              <a:off x="6164316" y="4030611"/>
              <a:ext cx="6024510" cy="2827389"/>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a:xfrm>
              <a:off x="6479336" y="4902006"/>
              <a:ext cx="5207137" cy="1569660"/>
            </a:xfrm>
            <a:prstGeom prst="rect">
              <a:avLst/>
            </a:prstGeom>
          </p:spPr>
          <p:txBody>
            <a:bodyPr wrap="square">
              <a:spAutoFit/>
            </a:bodyPr>
            <a:lstStyle/>
            <a:p>
              <a:pPr algn="r" defTabSz="1218447" fontAlgn="base">
                <a:lnSpc>
                  <a:spcPct val="150000"/>
                </a:lnSpc>
                <a:spcBef>
                  <a:spcPct val="0"/>
                </a:spcBef>
                <a:spcAft>
                  <a:spcPct val="0"/>
                </a:spcAft>
              </a:pPr>
              <a:r>
                <a:rPr lang="en-US" sz="1600" spc="-24" dirty="0">
                  <a:solidFill>
                    <a:srgbClr val="595959">
                      <a:lumMod val="75000"/>
                      <a:alpha val="99000"/>
                    </a:srgbClr>
                  </a:solidFill>
                </a:rPr>
                <a:t>Free/busy coexistence</a:t>
              </a:r>
            </a:p>
            <a:p>
              <a:pPr algn="r" defTabSz="1218447" fontAlgn="base">
                <a:lnSpc>
                  <a:spcPct val="150000"/>
                </a:lnSpc>
                <a:spcBef>
                  <a:spcPct val="0"/>
                </a:spcBef>
                <a:spcAft>
                  <a:spcPct val="0"/>
                </a:spcAft>
              </a:pPr>
              <a:r>
                <a:rPr lang="en-US" sz="1600" spc="-24" dirty="0">
                  <a:solidFill>
                    <a:srgbClr val="595959">
                      <a:lumMod val="75000"/>
                      <a:alpha val="99000"/>
                    </a:srgbClr>
                  </a:solidFill>
                </a:rPr>
                <a:t>Integrated personal archiving</a:t>
              </a:r>
            </a:p>
            <a:p>
              <a:pPr algn="r" defTabSz="1218447" fontAlgn="base">
                <a:lnSpc>
                  <a:spcPct val="150000"/>
                </a:lnSpc>
                <a:spcBef>
                  <a:spcPct val="0"/>
                </a:spcBef>
                <a:spcAft>
                  <a:spcPct val="0"/>
                </a:spcAft>
              </a:pPr>
              <a:r>
                <a:rPr lang="en-US" sz="1600" spc="-24" dirty="0">
                  <a:solidFill>
                    <a:srgbClr val="595959">
                      <a:lumMod val="75000"/>
                      <a:alpha val="99000"/>
                    </a:srgbClr>
                  </a:solidFill>
                </a:rPr>
                <a:t>Retention policies and legal hold</a:t>
              </a:r>
            </a:p>
            <a:p>
              <a:pPr algn="r" defTabSz="1218447" fontAlgn="base">
                <a:lnSpc>
                  <a:spcPct val="150000"/>
                </a:lnSpc>
                <a:spcBef>
                  <a:spcPct val="0"/>
                </a:spcBef>
                <a:spcAft>
                  <a:spcPct val="0"/>
                </a:spcAft>
              </a:pPr>
              <a:r>
                <a:rPr lang="en-US" sz="1600" spc="-24" dirty="0" smtClean="0">
                  <a:solidFill>
                    <a:srgbClr val="595959">
                      <a:lumMod val="75000"/>
                      <a:alpha val="99000"/>
                    </a:srgbClr>
                  </a:solidFill>
                </a:rPr>
                <a:t>25Gb </a:t>
              </a:r>
              <a:r>
                <a:rPr lang="en-US" sz="1600" spc="-24" dirty="0">
                  <a:solidFill>
                    <a:srgbClr val="595959">
                      <a:lumMod val="75000"/>
                      <a:alpha val="99000"/>
                    </a:srgbClr>
                  </a:solidFill>
                </a:rPr>
                <a:t>mailbox with voicemail &amp; unified </a:t>
              </a:r>
              <a:r>
                <a:rPr lang="en-US" sz="1600" spc="-24" dirty="0" smtClean="0">
                  <a:solidFill>
                    <a:srgbClr val="595959">
                      <a:lumMod val="75000"/>
                      <a:alpha val="99000"/>
                    </a:srgbClr>
                  </a:solidFill>
                </a:rPr>
                <a:t>messaging</a:t>
              </a:r>
              <a:endParaRPr lang="en-US" sz="1600" spc="-24" dirty="0">
                <a:solidFill>
                  <a:srgbClr val="595959">
                    <a:lumMod val="75000"/>
                    <a:alpha val="99000"/>
                  </a:srgbClr>
                </a:solidFill>
              </a:endParaRPr>
            </a:p>
          </p:txBody>
        </p:sp>
        <p:pic>
          <p:nvPicPr>
            <p:cNvPr id="52" name="Picture 51"/>
            <p:cNvPicPr>
              <a:picLocks noChangeAspect="1" noChangeArrowheads="1"/>
            </p:cNvPicPr>
            <p:nvPr/>
          </p:nvPicPr>
          <p:blipFill>
            <a:blip r:embed="rId9" cstate="screen">
              <a:extLst>
                <a:ext uri="{28A0092B-C50C-407E-A947-70E740481C1C}">
                  <a14:useLocalDpi xmlns:a14="http://schemas.microsoft.com/office/drawing/2010/main" val="0"/>
                </a:ext>
              </a:extLst>
            </a:blip>
            <a:stretch>
              <a:fillRect/>
            </a:stretch>
          </p:blipFill>
          <p:spPr bwMode="auto">
            <a:xfrm>
              <a:off x="8514747" y="4314640"/>
              <a:ext cx="3063871" cy="577700"/>
            </a:xfrm>
            <a:prstGeom prst="rect">
              <a:avLst/>
            </a:prstGeom>
            <a:noFill/>
            <a:ln w="9525">
              <a:noFill/>
              <a:miter lim="800000"/>
              <a:headEnd/>
              <a:tailEnd/>
            </a:ln>
          </p:spPr>
        </p:pic>
      </p:grpSp>
      <p:sp>
        <p:nvSpPr>
          <p:cNvPr id="6" name="Rectangle 5"/>
          <p:cNvSpPr/>
          <p:nvPr/>
        </p:nvSpPr>
        <p:spPr bwMode="auto">
          <a:xfrm>
            <a:off x="4872734" y="2711819"/>
            <a:ext cx="2443355" cy="24433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0" y="1007531"/>
            <a:ext cx="6014712" cy="2861981"/>
            <a:chOff x="0" y="1007531"/>
            <a:chExt cx="6014712" cy="2861981"/>
          </a:xfrm>
        </p:grpSpPr>
        <p:grpSp>
          <p:nvGrpSpPr>
            <p:cNvPr id="8" name="Group 7"/>
            <p:cNvGrpSpPr/>
            <p:nvPr/>
          </p:nvGrpSpPr>
          <p:grpSpPr>
            <a:xfrm>
              <a:off x="0" y="1007531"/>
              <a:ext cx="6014712" cy="2861981"/>
              <a:chOff x="0" y="1008998"/>
              <a:chExt cx="6014712" cy="2861981"/>
            </a:xfrm>
          </p:grpSpPr>
          <p:sp>
            <p:nvSpPr>
              <p:cNvPr id="19" name="Rectangle 18"/>
              <p:cNvSpPr/>
              <p:nvPr/>
            </p:nvSpPr>
            <p:spPr bwMode="auto">
              <a:xfrm>
                <a:off x="0" y="1008998"/>
                <a:ext cx="6014712" cy="2861981"/>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a:xfrm>
                <a:off x="483936" y="1794717"/>
                <a:ext cx="5483477" cy="1569660"/>
              </a:xfrm>
              <a:prstGeom prst="rect">
                <a:avLst/>
              </a:prstGeom>
            </p:spPr>
            <p:txBody>
              <a:bodyPr wrap="square">
                <a:spAutoFit/>
              </a:bodyPr>
              <a:lstStyle/>
              <a:p>
                <a:pPr defTabSz="1218447" fontAlgn="base">
                  <a:lnSpc>
                    <a:spcPct val="150000"/>
                  </a:lnSpc>
                  <a:spcBef>
                    <a:spcPct val="0"/>
                  </a:spcBef>
                  <a:spcAft>
                    <a:spcPct val="0"/>
                  </a:spcAft>
                </a:pPr>
                <a:r>
                  <a:rPr lang="en-US" sz="1600" spc="-24" dirty="0">
                    <a:solidFill>
                      <a:srgbClr val="595959">
                        <a:lumMod val="75000"/>
                        <a:alpha val="99000"/>
                      </a:srgbClr>
                    </a:solidFill>
                  </a:rPr>
                  <a:t>Familiar </a:t>
                </a:r>
                <a:r>
                  <a:rPr lang="en-US" sz="1600" spc="-24" dirty="0" smtClean="0">
                    <a:solidFill>
                      <a:srgbClr val="595959">
                        <a:lumMod val="75000"/>
                        <a:alpha val="99000"/>
                      </a:srgbClr>
                    </a:solidFill>
                  </a:rPr>
                  <a:t>and full Office </a:t>
                </a:r>
                <a:r>
                  <a:rPr lang="en-US" sz="1600" spc="-24" dirty="0">
                    <a:solidFill>
                      <a:srgbClr val="595959">
                        <a:lumMod val="75000"/>
                        <a:alpha val="99000"/>
                      </a:srgbClr>
                    </a:solidFill>
                  </a:rPr>
                  <a:t>user </a:t>
                </a:r>
                <a:r>
                  <a:rPr lang="en-US" sz="1600" spc="-24" dirty="0" smtClean="0">
                    <a:solidFill>
                      <a:srgbClr val="595959">
                        <a:lumMod val="75000"/>
                        <a:alpha val="99000"/>
                      </a:srgbClr>
                    </a:solidFill>
                  </a:rPr>
                  <a:t>experience</a:t>
                </a:r>
                <a:r>
                  <a:rPr lang="en-US" sz="1600" spc="-24" dirty="0">
                    <a:solidFill>
                      <a:srgbClr val="595959">
                        <a:lumMod val="75000"/>
                        <a:alpha val="99000"/>
                      </a:srgbClr>
                    </a:solidFill>
                  </a:rPr>
                  <a:t/>
                </a:r>
                <a:br>
                  <a:rPr lang="en-US" sz="1600" spc="-24" dirty="0">
                    <a:solidFill>
                      <a:srgbClr val="595959">
                        <a:lumMod val="75000"/>
                        <a:alpha val="99000"/>
                      </a:srgbClr>
                    </a:solidFill>
                  </a:rPr>
                </a:br>
                <a:r>
                  <a:rPr lang="en-US" sz="1600" spc="-24" dirty="0">
                    <a:solidFill>
                      <a:srgbClr val="595959">
                        <a:lumMod val="75000"/>
                        <a:alpha val="99000"/>
                      </a:srgbClr>
                    </a:solidFill>
                  </a:rPr>
                  <a:t>Fast deployment and broad management </a:t>
                </a:r>
                <a:r>
                  <a:rPr lang="en-US" sz="1600" spc="-24" dirty="0" smtClean="0">
                    <a:solidFill>
                      <a:srgbClr val="595959">
                        <a:lumMod val="75000"/>
                        <a:alpha val="99000"/>
                      </a:srgbClr>
                    </a:solidFill>
                  </a:rPr>
                  <a:t>controls</a:t>
                </a:r>
                <a:endParaRPr lang="en-US" sz="1600" spc="-24" dirty="0">
                  <a:solidFill>
                    <a:srgbClr val="595959">
                      <a:lumMod val="75000"/>
                      <a:alpha val="99000"/>
                    </a:srgbClr>
                  </a:solidFill>
                </a:endParaRPr>
              </a:p>
              <a:p>
                <a:pPr defTabSz="1218447" fontAlgn="base">
                  <a:lnSpc>
                    <a:spcPct val="150000"/>
                  </a:lnSpc>
                  <a:spcBef>
                    <a:spcPct val="0"/>
                  </a:spcBef>
                  <a:spcAft>
                    <a:spcPct val="0"/>
                  </a:spcAft>
                </a:pPr>
                <a:r>
                  <a:rPr lang="en-US" sz="1600" spc="-24" dirty="0" smtClean="0">
                    <a:solidFill>
                      <a:srgbClr val="595959">
                        <a:lumMod val="75000"/>
                        <a:alpha val="99000"/>
                      </a:srgbClr>
                    </a:solidFill>
                  </a:rPr>
                  <a:t>Works with your on premises email and storage</a:t>
                </a:r>
              </a:p>
              <a:p>
                <a:pPr defTabSz="1218447" fontAlgn="base">
                  <a:lnSpc>
                    <a:spcPct val="150000"/>
                  </a:lnSpc>
                  <a:spcBef>
                    <a:spcPct val="0"/>
                  </a:spcBef>
                  <a:spcAft>
                    <a:spcPct val="0"/>
                  </a:spcAft>
                  <a:tabLst>
                    <a:tab pos="620275" algn="l"/>
                  </a:tabLst>
                </a:pPr>
                <a:r>
                  <a:rPr lang="en-US" sz="1600" spc="-24" dirty="0" smtClean="0">
                    <a:solidFill>
                      <a:srgbClr val="595959">
                        <a:lumMod val="75000"/>
                        <a:alpha val="99000"/>
                      </a:srgbClr>
                    </a:solidFill>
                  </a:rPr>
                  <a:t>Per-user licensing</a:t>
                </a:r>
                <a:endParaRPr lang="en-US" sz="1600" spc="-24" dirty="0">
                  <a:solidFill>
                    <a:srgbClr val="595959">
                      <a:lumMod val="75000"/>
                      <a:alpha val="99000"/>
                    </a:srgbClr>
                  </a:solidFill>
                </a:endParaRPr>
              </a:p>
            </p:txBody>
          </p:sp>
        </p:grpSp>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475" y="1131292"/>
              <a:ext cx="3592240" cy="77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bwMode="auto">
          <a:xfrm>
            <a:off x="5032116" y="2868971"/>
            <a:ext cx="2124592" cy="2129053"/>
          </a:xfrm>
          <a:prstGeom prst="rect">
            <a:avLst/>
          </a:prstGeom>
          <a:solidFill>
            <a:schemeClr val="accent1"/>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1218585"/>
            <a:endParaRPr lang="en-US" sz="2400" dirty="0">
              <a:solidFill>
                <a:srgbClr val="EB3C00"/>
              </a:solidFill>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3836" y="3562651"/>
            <a:ext cx="2141149" cy="741690"/>
          </a:xfrm>
          <a:prstGeom prst="rect">
            <a:avLst/>
          </a:prstGeom>
        </p:spPr>
      </p:pic>
    </p:spTree>
    <p:extLst>
      <p:ext uri="{BB962C8B-B14F-4D97-AF65-F5344CB8AC3E}">
        <p14:creationId xmlns:p14="http://schemas.microsoft.com/office/powerpoint/2010/main" val="36665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365 </a:t>
            </a:r>
            <a:r>
              <a:rPr lang="en-US" dirty="0"/>
              <a:t>w</a:t>
            </a:r>
            <a:r>
              <a:rPr lang="en-US" dirty="0" smtClean="0"/>
              <a:t>orks for everyone </a:t>
            </a:r>
            <a:endParaRPr lang="en-US" dirty="0"/>
          </a:p>
        </p:txBody>
      </p:sp>
      <p:grpSp>
        <p:nvGrpSpPr>
          <p:cNvPr id="4" name="Group 3"/>
          <p:cNvGrpSpPr/>
          <p:nvPr/>
        </p:nvGrpSpPr>
        <p:grpSpPr>
          <a:xfrm>
            <a:off x="453371" y="1790415"/>
            <a:ext cx="2714372" cy="3721993"/>
            <a:chOff x="453371" y="1790415"/>
            <a:chExt cx="2714372" cy="3721993"/>
          </a:xfrm>
        </p:grpSpPr>
        <p:pic>
          <p:nvPicPr>
            <p:cNvPr id="1026" name="Picture 2" descr="C:\Users\v-clapal\Pictures\hero-collabor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3371" y="1790415"/>
              <a:ext cx="2714372" cy="280759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bwMode="auto">
            <a:xfrm>
              <a:off x="453371" y="4598008"/>
              <a:ext cx="2714372" cy="91440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a:p>
              <a:pPr defTabSz="914099"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Segoe UI Light"/>
                  <a:ea typeface="Segoe UI" pitchFamily="34" charset="0"/>
                  <a:cs typeface="Segoe UI" pitchFamily="34" charset="0"/>
                </a:rPr>
                <a:t>Enable</a:t>
              </a:r>
            </a:p>
          </p:txBody>
        </p:sp>
      </p:grpSp>
      <p:grpSp>
        <p:nvGrpSpPr>
          <p:cNvPr id="3" name="Group 2"/>
          <p:cNvGrpSpPr/>
          <p:nvPr/>
        </p:nvGrpSpPr>
        <p:grpSpPr>
          <a:xfrm>
            <a:off x="3270748" y="1790415"/>
            <a:ext cx="2652358" cy="3721993"/>
            <a:chOff x="3270748" y="1790415"/>
            <a:chExt cx="2652358" cy="3721993"/>
          </a:xfrm>
        </p:grpSpPr>
        <p:pic>
          <p:nvPicPr>
            <p:cNvPr id="1035" name="Picture 11" descr="C:\Users\v-clapal\AppData\Local\MetroStyleAddIn\Icons\Solutions.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2318" y="4679950"/>
              <a:ext cx="553893" cy="554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clapal\Documents\Buyer's Guide\OFC10_Valerie_002.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270748" y="1790415"/>
              <a:ext cx="2652357" cy="327685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bwMode="auto">
            <a:xfrm>
              <a:off x="3270749" y="4612284"/>
              <a:ext cx="2652357" cy="900124"/>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a:p>
              <a:pPr defTabSz="914099"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Segoe UI Light"/>
                  <a:ea typeface="Segoe UI" pitchFamily="34" charset="0"/>
                  <a:cs typeface="Segoe UI" pitchFamily="34" charset="0"/>
                </a:rPr>
                <a:t>Empower</a:t>
              </a:r>
            </a:p>
          </p:txBody>
        </p:sp>
      </p:grpSp>
      <p:sp>
        <p:nvSpPr>
          <p:cNvPr id="26" name="TextBox 25"/>
          <p:cNvSpPr txBox="1"/>
          <p:nvPr/>
        </p:nvSpPr>
        <p:spPr>
          <a:xfrm>
            <a:off x="461934" y="1247642"/>
            <a:ext cx="4871217" cy="430887"/>
          </a:xfrm>
          <a:prstGeom prst="rect">
            <a:avLst/>
          </a:prstGeom>
          <a:noFill/>
        </p:spPr>
        <p:txBody>
          <a:bodyPr wrap="square" lIns="0" tIns="0" rIns="0" bIns="0" rtlCol="0">
            <a:spAutoFit/>
          </a:bodyPr>
          <a:lstStyle/>
          <a:p>
            <a:pPr defTabSz="914363"/>
            <a:r>
              <a:rPr lang="en-US" sz="2800" spc="-70" dirty="0">
                <a:gradFill>
                  <a:gsLst>
                    <a:gs pos="2917">
                      <a:srgbClr val="797A7D"/>
                    </a:gs>
                    <a:gs pos="95000">
                      <a:srgbClr val="797A7D"/>
                    </a:gs>
                  </a:gsLst>
                  <a:lin ang="5400000" scaled="0"/>
                </a:gradFill>
              </a:rPr>
              <a:t>Information Worker Offering</a:t>
            </a:r>
          </a:p>
        </p:txBody>
      </p:sp>
      <p:sp>
        <p:nvSpPr>
          <p:cNvPr id="6" name="TextBox 5"/>
          <p:cNvSpPr txBox="1"/>
          <p:nvPr/>
        </p:nvSpPr>
        <p:spPr>
          <a:xfrm>
            <a:off x="461934" y="5630427"/>
            <a:ext cx="5531749" cy="923330"/>
          </a:xfrm>
          <a:prstGeom prst="rect">
            <a:avLst/>
          </a:prstGeom>
          <a:noFill/>
        </p:spPr>
        <p:txBody>
          <a:bodyPr wrap="square" lIns="0" tIns="0" rIns="0" bIns="0" rtlCol="0">
            <a:spAutoFit/>
          </a:bodyPr>
          <a:lstStyle/>
          <a:p>
            <a:pPr defTabSz="914363"/>
            <a:r>
              <a:rPr lang="en-US" sz="2000" dirty="0" smtClean="0">
                <a:ln>
                  <a:solidFill>
                    <a:srgbClr val="FFFFFF">
                      <a:alpha val="0"/>
                    </a:srgbClr>
                  </a:solidFill>
                </a:ln>
                <a:solidFill>
                  <a:schemeClr val="tx1">
                    <a:lumMod val="65000"/>
                    <a:lumOff val="35000"/>
                  </a:schemeClr>
                </a:solidFill>
              </a:rPr>
              <a:t>Rich Productivity and Collaboration Solution to empower Information Workers</a:t>
            </a:r>
            <a:endParaRPr lang="en-US" sz="2000" dirty="0">
              <a:ln>
                <a:solidFill>
                  <a:srgbClr val="FFFFFF">
                    <a:alpha val="0"/>
                  </a:srgbClr>
                </a:solidFill>
              </a:ln>
              <a:solidFill>
                <a:schemeClr val="tx1">
                  <a:lumMod val="65000"/>
                  <a:lumOff val="35000"/>
                </a:schemeClr>
              </a:solidFill>
            </a:endParaRPr>
          </a:p>
          <a:p>
            <a:pPr defTabSz="914363"/>
            <a:endParaRPr lang="en-US" sz="2000" spc="-70" dirty="0">
              <a:solidFill>
                <a:schemeClr val="tx1">
                  <a:lumMod val="65000"/>
                  <a:lumOff val="35000"/>
                </a:schemeClr>
              </a:solidFill>
            </a:endParaRPr>
          </a:p>
        </p:txBody>
      </p:sp>
      <p:sp>
        <p:nvSpPr>
          <p:cNvPr id="19" name="Rectangle 18"/>
          <p:cNvSpPr/>
          <p:nvPr/>
        </p:nvSpPr>
        <p:spPr>
          <a:xfrm>
            <a:off x="6305442" y="5544250"/>
            <a:ext cx="5616107" cy="1077218"/>
          </a:xfrm>
          <a:prstGeom prst="rect">
            <a:avLst/>
          </a:prstGeom>
        </p:spPr>
        <p:txBody>
          <a:bodyPr wrap="square">
            <a:spAutoFit/>
          </a:bodyPr>
          <a:lstStyle/>
          <a:p>
            <a:pPr fontAlgn="base">
              <a:lnSpc>
                <a:spcPct val="90000"/>
              </a:lnSpc>
              <a:spcBef>
                <a:spcPct val="0"/>
              </a:spcBef>
              <a:spcAft>
                <a:spcPts val="1200"/>
              </a:spcAft>
            </a:pPr>
            <a:r>
              <a:rPr lang="en-US" sz="2000" dirty="0">
                <a:ln>
                  <a:solidFill>
                    <a:srgbClr val="FFFFFF">
                      <a:alpha val="0"/>
                    </a:srgbClr>
                  </a:solidFill>
                </a:ln>
                <a:solidFill>
                  <a:schemeClr val="tx1">
                    <a:lumMod val="65000"/>
                    <a:lumOff val="35000"/>
                  </a:schemeClr>
                </a:solidFill>
              </a:rPr>
              <a:t>Cost effective offering for users with limited access to a Productivity solution today</a:t>
            </a:r>
          </a:p>
          <a:p>
            <a:pPr fontAlgn="base">
              <a:lnSpc>
                <a:spcPct val="90000"/>
              </a:lnSpc>
              <a:spcBef>
                <a:spcPct val="0"/>
              </a:spcBef>
              <a:spcAft>
                <a:spcPts val="1200"/>
              </a:spcAft>
            </a:pPr>
            <a:endParaRPr lang="en-US" sz="2000" dirty="0">
              <a:ln>
                <a:solidFill>
                  <a:srgbClr val="FFFFFF">
                    <a:alpha val="0"/>
                  </a:srgbClr>
                </a:solidFill>
              </a:ln>
              <a:solidFill>
                <a:schemeClr val="tx1">
                  <a:lumMod val="65000"/>
                  <a:lumOff val="35000"/>
                </a:schemeClr>
              </a:solidFill>
            </a:endParaRPr>
          </a:p>
        </p:txBody>
      </p:sp>
      <p:grpSp>
        <p:nvGrpSpPr>
          <p:cNvPr id="20" name="Group 19"/>
          <p:cNvGrpSpPr/>
          <p:nvPr/>
        </p:nvGrpSpPr>
        <p:grpSpPr>
          <a:xfrm>
            <a:off x="9197122" y="1788540"/>
            <a:ext cx="2715860" cy="3699357"/>
            <a:chOff x="4935984" y="1322077"/>
            <a:chExt cx="2716567" cy="3637936"/>
          </a:xfrm>
        </p:grpSpPr>
        <p:pic>
          <p:nvPicPr>
            <p:cNvPr id="21" name="Picture 5" descr="F:\DVD_ART36\Artwork_Imagery\Brand Photos\Scenarios\FY09 Dynamics - no exp\men working warehouse hard hat.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935984" y="1322077"/>
              <a:ext cx="2716567" cy="318073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a:off x="4937472" y="4045613"/>
              <a:ext cx="2715079" cy="91440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a:p>
              <a:pPr defTabSz="914099"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Segoe UI Light"/>
                  <a:ea typeface="Segoe UI" pitchFamily="34" charset="0"/>
                  <a:cs typeface="Segoe UI" pitchFamily="34" charset="0"/>
                </a:rPr>
                <a:t>Connect</a:t>
              </a:r>
            </a:p>
          </p:txBody>
        </p:sp>
      </p:grpSp>
      <p:grpSp>
        <p:nvGrpSpPr>
          <p:cNvPr id="24" name="Group 23"/>
          <p:cNvGrpSpPr/>
          <p:nvPr/>
        </p:nvGrpSpPr>
        <p:grpSpPr>
          <a:xfrm>
            <a:off x="6296874" y="1788542"/>
            <a:ext cx="2745226" cy="3723867"/>
            <a:chOff x="7871751" y="1297974"/>
            <a:chExt cx="2745941" cy="3662039"/>
          </a:xfrm>
        </p:grpSpPr>
        <p:pic>
          <p:nvPicPr>
            <p:cNvPr id="27" name="Picture 8" descr="http://us.123rf.com/400wm/400/400/andresr/andresr0912/andresr091201149/6120963-beautiful-female-receptionist-smiling-at-the-office.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7871751" y="1297974"/>
              <a:ext cx="2745941" cy="285797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bwMode="auto">
            <a:xfrm>
              <a:off x="7871751" y="4045613"/>
              <a:ext cx="2745941" cy="91440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a:p>
              <a:pPr defTabSz="914099" fontAlgn="base">
                <a:lnSpc>
                  <a:spcPct val="90000"/>
                </a:lnSpc>
                <a:spcBef>
                  <a:spcPct val="0"/>
                </a:spcBef>
                <a:spcAft>
                  <a:spcPct val="0"/>
                </a:spcAft>
              </a:pPr>
              <a:r>
                <a:rPr lang="en-US" sz="2800" dirty="0">
                  <a:gradFill>
                    <a:gsLst>
                      <a:gs pos="0">
                        <a:srgbClr val="FFFFFF"/>
                      </a:gs>
                      <a:gs pos="100000">
                        <a:srgbClr val="FFFFFF"/>
                      </a:gs>
                    </a:gsLst>
                    <a:lin ang="5400000" scaled="0"/>
                  </a:gradFill>
                  <a:latin typeface="Segoe UI Light"/>
                  <a:ea typeface="Segoe UI" pitchFamily="34" charset="0"/>
                  <a:cs typeface="Segoe UI" pitchFamily="34" charset="0"/>
                </a:rPr>
                <a:t>Extend</a:t>
              </a:r>
            </a:p>
          </p:txBody>
        </p:sp>
      </p:grpSp>
      <p:sp>
        <p:nvSpPr>
          <p:cNvPr id="29" name="TextBox 28"/>
          <p:cNvSpPr txBox="1"/>
          <p:nvPr/>
        </p:nvSpPr>
        <p:spPr>
          <a:xfrm>
            <a:off x="6305442" y="1285635"/>
            <a:ext cx="4538660" cy="430887"/>
          </a:xfrm>
          <a:prstGeom prst="rect">
            <a:avLst/>
          </a:prstGeom>
          <a:noFill/>
        </p:spPr>
        <p:txBody>
          <a:bodyPr wrap="square" lIns="0" tIns="0" rIns="0" bIns="0" rtlCol="0">
            <a:spAutoFit/>
          </a:bodyPr>
          <a:lstStyle/>
          <a:p>
            <a:pPr defTabSz="914363"/>
            <a:r>
              <a:rPr lang="en-US" sz="2800" spc="-70" dirty="0">
                <a:gradFill>
                  <a:gsLst>
                    <a:gs pos="2917">
                      <a:srgbClr val="797A7D"/>
                    </a:gs>
                    <a:gs pos="95000">
                      <a:srgbClr val="797A7D"/>
                    </a:gs>
                  </a:gsLst>
                  <a:lin ang="5400000" scaled="0"/>
                </a:gradFill>
              </a:rPr>
              <a:t>Task Worker Offering</a:t>
            </a:r>
          </a:p>
        </p:txBody>
      </p:sp>
    </p:spTree>
    <p:extLst>
      <p:ext uri="{BB962C8B-B14F-4D97-AF65-F5344CB8AC3E}">
        <p14:creationId xmlns:p14="http://schemas.microsoft.com/office/powerpoint/2010/main" val="59175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1+#ppt_w/2"/>
                                          </p:val>
                                        </p:tav>
                                        <p:tav tm="100000">
                                          <p:val>
                                            <p:strVal val="#ppt_x"/>
                                          </p:val>
                                        </p:tav>
                                      </p:tavLst>
                                    </p:anim>
                                    <p:anim calcmode="lin" valueType="num">
                                      <p:cBhvr additive="base">
                                        <p:cTn id="12" dur="75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0-#ppt_w/2"/>
                                          </p:val>
                                        </p:tav>
                                        <p:tav tm="100000">
                                          <p:val>
                                            <p:strVal val="#ppt_x"/>
                                          </p:val>
                                        </p:tav>
                                      </p:tavLst>
                                    </p:anim>
                                    <p:anim calcmode="lin" valueType="num">
                                      <p:cBhvr additive="base">
                                        <p:cTn id="20" dur="75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0-#ppt_w/2"/>
                                          </p:val>
                                        </p:tav>
                                        <p:tav tm="100000">
                                          <p:val>
                                            <p:strVal val="#ppt_x"/>
                                          </p:val>
                                        </p:tav>
                                      </p:tavLst>
                                    </p:anim>
                                    <p:anim calcmode="lin" valueType="num">
                                      <p:cBhvr additive="base">
                                        <p:cTn id="24" dur="75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1+#ppt_w/2"/>
                                          </p:val>
                                        </p:tav>
                                        <p:tav tm="100000">
                                          <p:val>
                                            <p:strVal val="#ppt_x"/>
                                          </p:val>
                                        </p:tav>
                                      </p:tavLst>
                                    </p:anim>
                                    <p:anim calcmode="lin" valueType="num">
                                      <p:cBhvr additive="base">
                                        <p:cTn id="28"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Yammer and Office 365</a:t>
            </a:r>
            <a:endParaRPr lang="en-US" dirty="0"/>
          </a:p>
        </p:txBody>
      </p:sp>
      <p:grpSp>
        <p:nvGrpSpPr>
          <p:cNvPr id="4" name="Group 3"/>
          <p:cNvGrpSpPr/>
          <p:nvPr/>
        </p:nvGrpSpPr>
        <p:grpSpPr>
          <a:xfrm>
            <a:off x="583388" y="1835461"/>
            <a:ext cx="3625282" cy="3305400"/>
            <a:chOff x="583540" y="2701093"/>
            <a:chExt cx="3626226" cy="3305400"/>
          </a:xfrm>
        </p:grpSpPr>
        <p:sp>
          <p:nvSpPr>
            <p:cNvPr id="19" name="Rectangle 18"/>
            <p:cNvSpPr/>
            <p:nvPr/>
          </p:nvSpPr>
          <p:spPr>
            <a:xfrm>
              <a:off x="1964371" y="2701093"/>
              <a:ext cx="864564" cy="307777"/>
            </a:xfrm>
            <a:prstGeom prst="rect">
              <a:avLst/>
            </a:prstGeom>
          </p:spPr>
          <p:txBody>
            <a:bodyPr wrap="none">
              <a:spAutoFit/>
            </a:bodyPr>
            <a:lstStyle/>
            <a:p>
              <a:pPr algn="ctr" defTabSz="914240"/>
              <a:r>
                <a:rPr lang="en-US" sz="1400" dirty="0">
                  <a:solidFill>
                    <a:srgbClr val="3F3F3F">
                      <a:alpha val="99000"/>
                    </a:srgbClr>
                  </a:solidFill>
                  <a:ea typeface="Segoe UI" panose="020B0502040204020203" pitchFamily="34" charset="0"/>
                  <a:cs typeface="Segoe UI" panose="020B0502040204020203" pitchFamily="34" charset="0"/>
                </a:rPr>
                <a:t>Summer</a:t>
              </a:r>
            </a:p>
          </p:txBody>
        </p:sp>
        <p:sp>
          <p:nvSpPr>
            <p:cNvPr id="5" name="Rectangle 4"/>
            <p:cNvSpPr/>
            <p:nvPr/>
          </p:nvSpPr>
          <p:spPr>
            <a:xfrm>
              <a:off x="583540" y="3098865"/>
              <a:ext cx="3626226" cy="727898"/>
            </a:xfrm>
            <a:prstGeom prst="rect">
              <a:avLst/>
            </a:prstGeom>
            <a:solidFill>
              <a:schemeClr val="accent2">
                <a:lumMod val="75000"/>
              </a:schemeClr>
            </a:solidFill>
          </p:spPr>
          <p:txBody>
            <a:bodyPr wrap="square" lIns="68580" tIns="68580" rIns="68580" anchor="t">
              <a:noAutofit/>
            </a:bodyPr>
            <a:lstStyle/>
            <a:p>
              <a:pPr algn="ctr" defTabSz="914240"/>
              <a:r>
                <a:rPr lang="en-US" sz="3200" dirty="0">
                  <a:solidFill>
                    <a:srgbClr val="FFFFFF">
                      <a:alpha val="99000"/>
                    </a:srgbClr>
                  </a:solidFill>
                  <a:latin typeface="Segoe UI Light" pitchFamily="34" charset="0"/>
                </a:rPr>
                <a:t>Today</a:t>
              </a:r>
            </a:p>
          </p:txBody>
        </p:sp>
        <p:cxnSp>
          <p:nvCxnSpPr>
            <p:cNvPr id="7" name="Straight Connector 6"/>
            <p:cNvCxnSpPr/>
            <p:nvPr/>
          </p:nvCxnSpPr>
          <p:spPr>
            <a:xfrm>
              <a:off x="583540" y="3039284"/>
              <a:ext cx="362622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bwMode="auto">
            <a:xfrm>
              <a:off x="2320666" y="2969838"/>
              <a:ext cx="151975" cy="151975"/>
            </a:xfrm>
            <a:prstGeom prst="ellipse">
              <a:avLst/>
            </a:prstGeom>
            <a:solidFill>
              <a:schemeClr val="accent2">
                <a:lumMod val="75000"/>
              </a:schemeClr>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b" anchorCtr="0" forceAA="0" compatLnSpc="1">
              <a:prstTxWarp prst="textNoShape">
                <a:avLst/>
              </a:prstTxWarp>
              <a:noAutofit/>
            </a:bodyPr>
            <a:lstStyle/>
            <a:p>
              <a:pPr algn="ctr" defTabSz="913939" fontAlgn="base">
                <a:spcBef>
                  <a:spcPct val="0"/>
                </a:spcBef>
                <a:spcAft>
                  <a:spcPct val="0"/>
                </a:spcAft>
              </a:pPr>
              <a:endParaRPr lang="en-US"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a:xfrm>
              <a:off x="583540" y="3874336"/>
              <a:ext cx="3626226" cy="673460"/>
            </a:xfrm>
            <a:prstGeom prst="rect">
              <a:avLst/>
            </a:prstGeom>
            <a:solidFill>
              <a:schemeClr val="accent2">
                <a:lumMod val="50000"/>
              </a:schemeClr>
            </a:solidFill>
          </p:spPr>
          <p:txBody>
            <a:bodyPr wrap="square" lIns="68580" tIns="68580" rIns="68580" bIns="68580" anchor="ctr">
              <a:noAutofit/>
            </a:bodyPr>
            <a:lstStyle/>
            <a:p>
              <a:pPr algn="ctr" defTabSz="914240">
                <a:spcBef>
                  <a:spcPts val="600"/>
                </a:spcBef>
              </a:pPr>
              <a:r>
                <a:rPr lang="en-US" sz="1600" dirty="0">
                  <a:solidFill>
                    <a:srgbClr val="FFFFFF">
                      <a:alpha val="99000"/>
                    </a:srgbClr>
                  </a:solidFill>
                </a:rPr>
                <a:t>Option to replace SharePoint</a:t>
              </a:r>
              <a:br>
                <a:rPr lang="en-US" sz="1600" dirty="0">
                  <a:solidFill>
                    <a:srgbClr val="FFFFFF">
                      <a:alpha val="99000"/>
                    </a:srgbClr>
                  </a:solidFill>
                </a:rPr>
              </a:br>
              <a:r>
                <a:rPr lang="en-US" sz="1600" dirty="0">
                  <a:solidFill>
                    <a:srgbClr val="FFFFFF">
                      <a:alpha val="99000"/>
                    </a:srgbClr>
                  </a:solidFill>
                </a:rPr>
                <a:t>Newsfeed with Yammer</a:t>
              </a:r>
            </a:p>
          </p:txBody>
        </p:sp>
        <p:sp>
          <p:nvSpPr>
            <p:cNvPr id="16" name="Rectangle 15"/>
            <p:cNvSpPr/>
            <p:nvPr/>
          </p:nvSpPr>
          <p:spPr>
            <a:xfrm>
              <a:off x="583540" y="4603686"/>
              <a:ext cx="3626226" cy="673460"/>
            </a:xfrm>
            <a:prstGeom prst="rect">
              <a:avLst/>
            </a:prstGeom>
            <a:solidFill>
              <a:schemeClr val="accent2">
                <a:lumMod val="50000"/>
              </a:schemeClr>
            </a:solidFill>
          </p:spPr>
          <p:txBody>
            <a:bodyPr wrap="square" lIns="68580" tIns="68580" rIns="68580" bIns="68580" anchor="ctr">
              <a:noAutofit/>
            </a:bodyPr>
            <a:lstStyle/>
            <a:p>
              <a:pPr algn="ctr" defTabSz="914240">
                <a:spcBef>
                  <a:spcPts val="600"/>
                </a:spcBef>
              </a:pPr>
              <a:r>
                <a:rPr lang="en-US" sz="1600" dirty="0">
                  <a:solidFill>
                    <a:srgbClr val="FFFFFF">
                      <a:alpha val="99000"/>
                    </a:srgbClr>
                  </a:solidFill>
                </a:rPr>
                <a:t>Yammer app for SharePoint</a:t>
              </a:r>
            </a:p>
          </p:txBody>
        </p:sp>
        <p:sp>
          <p:nvSpPr>
            <p:cNvPr id="17" name="Rectangle 16"/>
            <p:cNvSpPr/>
            <p:nvPr/>
          </p:nvSpPr>
          <p:spPr>
            <a:xfrm>
              <a:off x="583540" y="5333033"/>
              <a:ext cx="3626226" cy="673460"/>
            </a:xfrm>
            <a:prstGeom prst="rect">
              <a:avLst/>
            </a:prstGeom>
            <a:solidFill>
              <a:schemeClr val="accent2">
                <a:lumMod val="50000"/>
              </a:schemeClr>
            </a:solidFill>
          </p:spPr>
          <p:txBody>
            <a:bodyPr wrap="square" lIns="68580" tIns="68580" rIns="68580" bIns="68580" anchor="ctr">
              <a:noAutofit/>
            </a:bodyPr>
            <a:lstStyle/>
            <a:p>
              <a:pPr algn="ctr" defTabSz="914240">
                <a:spcBef>
                  <a:spcPts val="600"/>
                </a:spcBef>
              </a:pPr>
              <a:r>
                <a:rPr lang="en-US" sz="1600" dirty="0">
                  <a:solidFill>
                    <a:srgbClr val="FFFFFF">
                      <a:alpha val="99000"/>
                    </a:srgbClr>
                  </a:solidFill>
                </a:rPr>
                <a:t>SharePoint 2013 </a:t>
              </a:r>
              <a:br>
                <a:rPr lang="en-US" sz="1600" dirty="0">
                  <a:solidFill>
                    <a:srgbClr val="FFFFFF">
                      <a:alpha val="99000"/>
                    </a:srgbClr>
                  </a:solidFill>
                </a:rPr>
              </a:br>
              <a:r>
                <a:rPr lang="en-US" sz="1600" dirty="0">
                  <a:solidFill>
                    <a:srgbClr val="FFFFFF">
                      <a:alpha val="99000"/>
                    </a:srgbClr>
                  </a:solidFill>
                </a:rPr>
                <a:t>on-premises guidance</a:t>
              </a:r>
            </a:p>
          </p:txBody>
        </p:sp>
        <p:sp>
          <p:nvSpPr>
            <p:cNvPr id="52" name="Freeform 46"/>
            <p:cNvSpPr>
              <a:spLocks/>
            </p:cNvSpPr>
            <p:nvPr/>
          </p:nvSpPr>
          <p:spPr bwMode="auto">
            <a:xfrm>
              <a:off x="3841244" y="4103760"/>
              <a:ext cx="277228" cy="214611"/>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1"/>
            </a:solidFill>
            <a:ln>
              <a:noFill/>
            </a:ln>
          </p:spPr>
          <p:txBody>
            <a:bodyPr vert="horz" wrap="square" lIns="67209" tIns="33605" rIns="67209" bIns="33605" numCol="1" anchor="t" anchorCtr="0" compatLnSpc="1">
              <a:prstTxWarp prst="textNoShape">
                <a:avLst/>
              </a:prstTxWarp>
            </a:bodyPr>
            <a:lstStyle/>
            <a:p>
              <a:pPr defTabSz="896051">
                <a:defRPr/>
              </a:pPr>
              <a:endParaRPr lang="en-US" kern="0">
                <a:gradFill>
                  <a:gsLst>
                    <a:gs pos="0">
                      <a:srgbClr val="FFFFFF"/>
                    </a:gs>
                    <a:gs pos="100000">
                      <a:srgbClr val="FFFFFF"/>
                    </a:gs>
                  </a:gsLst>
                  <a:lin ang="5400000" scaled="0"/>
                </a:gradFill>
              </a:endParaRPr>
            </a:p>
          </p:txBody>
        </p:sp>
        <p:sp>
          <p:nvSpPr>
            <p:cNvPr id="57" name="Freeform 46"/>
            <p:cNvSpPr>
              <a:spLocks/>
            </p:cNvSpPr>
            <p:nvPr/>
          </p:nvSpPr>
          <p:spPr bwMode="auto">
            <a:xfrm>
              <a:off x="3841244" y="4833110"/>
              <a:ext cx="277228" cy="214611"/>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1"/>
            </a:solidFill>
            <a:ln>
              <a:noFill/>
            </a:ln>
          </p:spPr>
          <p:txBody>
            <a:bodyPr vert="horz" wrap="square" lIns="67209" tIns="33605" rIns="67209" bIns="33605" numCol="1" anchor="t" anchorCtr="0" compatLnSpc="1">
              <a:prstTxWarp prst="textNoShape">
                <a:avLst/>
              </a:prstTxWarp>
            </a:bodyPr>
            <a:lstStyle/>
            <a:p>
              <a:pPr defTabSz="896051">
                <a:defRPr/>
              </a:pPr>
              <a:endParaRPr lang="en-US" kern="0">
                <a:gradFill>
                  <a:gsLst>
                    <a:gs pos="0">
                      <a:srgbClr val="FFFFFF"/>
                    </a:gs>
                    <a:gs pos="100000">
                      <a:srgbClr val="FFFFFF"/>
                    </a:gs>
                  </a:gsLst>
                  <a:lin ang="5400000" scaled="0"/>
                </a:gradFill>
              </a:endParaRPr>
            </a:p>
          </p:txBody>
        </p:sp>
        <p:sp>
          <p:nvSpPr>
            <p:cNvPr id="58" name="Freeform 46"/>
            <p:cNvSpPr>
              <a:spLocks/>
            </p:cNvSpPr>
            <p:nvPr/>
          </p:nvSpPr>
          <p:spPr bwMode="auto">
            <a:xfrm>
              <a:off x="3841244" y="5562457"/>
              <a:ext cx="277228" cy="214611"/>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1"/>
            </a:solidFill>
            <a:ln>
              <a:noFill/>
            </a:ln>
          </p:spPr>
          <p:txBody>
            <a:bodyPr vert="horz" wrap="square" lIns="67209" tIns="33605" rIns="67209" bIns="33605" numCol="1" anchor="t" anchorCtr="0" compatLnSpc="1">
              <a:prstTxWarp prst="textNoShape">
                <a:avLst/>
              </a:prstTxWarp>
            </a:bodyPr>
            <a:lstStyle/>
            <a:p>
              <a:pPr defTabSz="896051">
                <a:defRPr/>
              </a:pPr>
              <a:endParaRPr lang="en-US" kern="0">
                <a:gradFill>
                  <a:gsLst>
                    <a:gs pos="0">
                      <a:srgbClr val="FFFFFF"/>
                    </a:gs>
                    <a:gs pos="100000">
                      <a:srgbClr val="FFFFFF"/>
                    </a:gs>
                  </a:gsLst>
                  <a:lin ang="5400000" scaled="0"/>
                </a:gradFill>
              </a:endParaRPr>
            </a:p>
          </p:txBody>
        </p:sp>
      </p:grpSp>
      <p:grpSp>
        <p:nvGrpSpPr>
          <p:cNvPr id="8" name="Group 7"/>
          <p:cNvGrpSpPr/>
          <p:nvPr/>
        </p:nvGrpSpPr>
        <p:grpSpPr>
          <a:xfrm>
            <a:off x="4264945" y="1835461"/>
            <a:ext cx="7576621" cy="3305400"/>
            <a:chOff x="4266056" y="2701093"/>
            <a:chExt cx="7578594" cy="3305400"/>
          </a:xfrm>
        </p:grpSpPr>
        <p:sp>
          <p:nvSpPr>
            <p:cNvPr id="28" name="Rectangle 27"/>
            <p:cNvSpPr/>
            <p:nvPr/>
          </p:nvSpPr>
          <p:spPr>
            <a:xfrm>
              <a:off x="5842129" y="2701093"/>
              <a:ext cx="474081" cy="307777"/>
            </a:xfrm>
            <a:prstGeom prst="rect">
              <a:avLst/>
            </a:prstGeom>
          </p:spPr>
          <p:txBody>
            <a:bodyPr wrap="none">
              <a:spAutoFit/>
            </a:bodyPr>
            <a:lstStyle/>
            <a:p>
              <a:pPr algn="ctr" defTabSz="914240"/>
              <a:r>
                <a:rPr lang="en-US" sz="1400" dirty="0">
                  <a:solidFill>
                    <a:srgbClr val="3F3F3F">
                      <a:alpha val="99000"/>
                    </a:srgbClr>
                  </a:solidFill>
                  <a:ea typeface="Segoe UI" panose="020B0502040204020203" pitchFamily="34" charset="0"/>
                  <a:cs typeface="Segoe UI" panose="020B0502040204020203" pitchFamily="34" charset="0"/>
                </a:rPr>
                <a:t>Fall</a:t>
              </a:r>
            </a:p>
          </p:txBody>
        </p:sp>
        <p:sp>
          <p:nvSpPr>
            <p:cNvPr id="22" name="Rectangle 21"/>
            <p:cNvSpPr/>
            <p:nvPr/>
          </p:nvSpPr>
          <p:spPr>
            <a:xfrm>
              <a:off x="4266056" y="3098865"/>
              <a:ext cx="3626226" cy="727898"/>
            </a:xfrm>
            <a:prstGeom prst="rect">
              <a:avLst/>
            </a:prstGeom>
            <a:solidFill>
              <a:srgbClr val="0071BC"/>
            </a:solidFill>
          </p:spPr>
          <p:txBody>
            <a:bodyPr wrap="square" lIns="68580" tIns="68580" rIns="68580" anchor="t">
              <a:noAutofit/>
            </a:bodyPr>
            <a:lstStyle/>
            <a:p>
              <a:pPr algn="ctr" defTabSz="914240"/>
              <a:r>
                <a:rPr lang="en-US" sz="3200" dirty="0">
                  <a:solidFill>
                    <a:srgbClr val="FFFFFF">
                      <a:alpha val="99000"/>
                    </a:srgbClr>
                  </a:solidFill>
                  <a:latin typeface="Segoe UI Light" pitchFamily="34" charset="0"/>
                </a:rPr>
                <a:t>Tomorrow</a:t>
              </a:r>
            </a:p>
          </p:txBody>
        </p:sp>
        <p:cxnSp>
          <p:nvCxnSpPr>
            <p:cNvPr id="26" name="Straight Connector 25"/>
            <p:cNvCxnSpPr/>
            <p:nvPr/>
          </p:nvCxnSpPr>
          <p:spPr>
            <a:xfrm>
              <a:off x="4266056" y="3039284"/>
              <a:ext cx="362622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bwMode="auto">
            <a:xfrm>
              <a:off x="6003182" y="2969838"/>
              <a:ext cx="151975" cy="151975"/>
            </a:xfrm>
            <a:prstGeom prst="ellipse">
              <a:avLst/>
            </a:prstGeom>
            <a:solidFill>
              <a:schemeClr val="accent5"/>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b" anchorCtr="0" forceAA="0" compatLnSpc="1">
              <a:prstTxWarp prst="textNoShape">
                <a:avLst/>
              </a:prstTxWarp>
              <a:noAutofit/>
            </a:bodyPr>
            <a:lstStyle/>
            <a:p>
              <a:pPr algn="ctr" defTabSz="913939" fontAlgn="base">
                <a:spcBef>
                  <a:spcPct val="0"/>
                </a:spcBef>
                <a:spcAft>
                  <a:spcPct val="0"/>
                </a:spcAft>
              </a:pPr>
              <a:endParaRPr lang="en-US"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a:xfrm>
              <a:off x="7950317" y="3098865"/>
              <a:ext cx="3626226" cy="727898"/>
            </a:xfrm>
            <a:prstGeom prst="rect">
              <a:avLst/>
            </a:prstGeom>
            <a:solidFill>
              <a:srgbClr val="0071BC"/>
            </a:solidFill>
          </p:spPr>
          <p:txBody>
            <a:bodyPr wrap="square" lIns="68580" tIns="68580" rIns="68580" anchor="t">
              <a:noAutofit/>
            </a:bodyPr>
            <a:lstStyle/>
            <a:p>
              <a:pPr algn="ctr" defTabSz="914240"/>
              <a:r>
                <a:rPr lang="en-US" sz="3200" dirty="0">
                  <a:solidFill>
                    <a:srgbClr val="FFFFFF">
                      <a:alpha val="99000"/>
                    </a:srgbClr>
                  </a:solidFill>
                  <a:latin typeface="Segoe UI Light" pitchFamily="34" charset="0"/>
                </a:rPr>
                <a:t>Coming Up</a:t>
              </a:r>
            </a:p>
          </p:txBody>
        </p:sp>
        <p:cxnSp>
          <p:nvCxnSpPr>
            <p:cNvPr id="31" name="Straight Connector 30"/>
            <p:cNvCxnSpPr/>
            <p:nvPr/>
          </p:nvCxnSpPr>
          <p:spPr>
            <a:xfrm>
              <a:off x="7950317" y="3039284"/>
              <a:ext cx="362622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9687442" y="2969838"/>
              <a:ext cx="151975" cy="151975"/>
            </a:xfrm>
            <a:prstGeom prst="ellipse">
              <a:avLst/>
            </a:prstGeom>
            <a:solidFill>
              <a:schemeClr val="accent5"/>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b" anchorCtr="0" forceAA="0" compatLnSpc="1">
              <a:prstTxWarp prst="textNoShape">
                <a:avLst/>
              </a:prstTxWarp>
              <a:noAutofit/>
            </a:bodyPr>
            <a:lstStyle/>
            <a:p>
              <a:pPr algn="ctr" defTabSz="913939" fontAlgn="base">
                <a:spcBef>
                  <a:spcPct val="0"/>
                </a:spcBef>
                <a:spcAft>
                  <a:spcPct val="0"/>
                </a:spcAft>
              </a:pPr>
              <a:endParaRPr lang="en-US"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a:xfrm>
              <a:off x="4266056" y="3874336"/>
              <a:ext cx="3626226" cy="673460"/>
            </a:xfrm>
            <a:prstGeom prst="rect">
              <a:avLst/>
            </a:prstGeom>
            <a:solidFill>
              <a:schemeClr val="accent5">
                <a:lumMod val="75000"/>
              </a:schemeClr>
            </a:solidFill>
          </p:spPr>
          <p:txBody>
            <a:bodyPr wrap="square" lIns="68580" tIns="68580" rIns="68580" bIns="68580" anchor="ctr">
              <a:noAutofit/>
            </a:bodyPr>
            <a:lstStyle/>
            <a:p>
              <a:pPr algn="ctr" defTabSz="807547"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New user experience</a:t>
              </a:r>
            </a:p>
          </p:txBody>
        </p:sp>
        <p:sp>
          <p:nvSpPr>
            <p:cNvPr id="24" name="Rectangle 23"/>
            <p:cNvSpPr/>
            <p:nvPr/>
          </p:nvSpPr>
          <p:spPr>
            <a:xfrm>
              <a:off x="4266056" y="4603686"/>
              <a:ext cx="3626226" cy="673460"/>
            </a:xfrm>
            <a:prstGeom prst="rect">
              <a:avLst/>
            </a:prstGeom>
            <a:solidFill>
              <a:schemeClr val="accent5">
                <a:lumMod val="75000"/>
              </a:schemeClr>
            </a:solidFill>
          </p:spPr>
          <p:txBody>
            <a:bodyPr wrap="square" lIns="68580" tIns="68580" rIns="68580" bIns="68580" anchor="ctr">
              <a:noAutofit/>
            </a:bodyPr>
            <a:lstStyle/>
            <a:p>
              <a:pPr algn="ctr" defTabSz="807547"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Document Conversations</a:t>
              </a:r>
            </a:p>
          </p:txBody>
        </p:sp>
        <p:sp>
          <p:nvSpPr>
            <p:cNvPr id="25" name="Rectangle 24"/>
            <p:cNvSpPr/>
            <p:nvPr/>
          </p:nvSpPr>
          <p:spPr>
            <a:xfrm>
              <a:off x="4266056" y="5333033"/>
              <a:ext cx="3626226" cy="673460"/>
            </a:xfrm>
            <a:prstGeom prst="rect">
              <a:avLst/>
            </a:prstGeom>
            <a:solidFill>
              <a:schemeClr val="accent5">
                <a:lumMod val="75000"/>
              </a:schemeClr>
            </a:solidFill>
          </p:spPr>
          <p:txBody>
            <a:bodyPr wrap="square" lIns="68580" tIns="68580" rIns="68580" bIns="68580" anchor="ctr">
              <a:noAutofit/>
            </a:bodyPr>
            <a:lstStyle/>
            <a:p>
              <a:pPr algn="ctr" defTabSz="807547"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Office 365 Single sign-on</a:t>
              </a:r>
            </a:p>
          </p:txBody>
        </p:sp>
        <p:sp>
          <p:nvSpPr>
            <p:cNvPr id="33" name="Rectangle 32"/>
            <p:cNvSpPr/>
            <p:nvPr/>
          </p:nvSpPr>
          <p:spPr>
            <a:xfrm>
              <a:off x="7950317" y="3874336"/>
              <a:ext cx="3626226" cy="673460"/>
            </a:xfrm>
            <a:prstGeom prst="rect">
              <a:avLst/>
            </a:prstGeom>
            <a:solidFill>
              <a:schemeClr val="accent5">
                <a:lumMod val="75000"/>
              </a:schemeClr>
            </a:solidFill>
          </p:spPr>
          <p:txBody>
            <a:bodyPr wrap="square" lIns="68580" tIns="68580" rIns="68580" bIns="68580" anchor="ctr">
              <a:noAutofit/>
            </a:bodyPr>
            <a:lstStyle/>
            <a:p>
              <a:pPr algn="ctr" defTabSz="807547"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External Communication</a:t>
              </a:r>
            </a:p>
          </p:txBody>
        </p:sp>
        <p:sp>
          <p:nvSpPr>
            <p:cNvPr id="34" name="Rectangle 33"/>
            <p:cNvSpPr/>
            <p:nvPr/>
          </p:nvSpPr>
          <p:spPr>
            <a:xfrm>
              <a:off x="7950317" y="4603686"/>
              <a:ext cx="3626226" cy="673460"/>
            </a:xfrm>
            <a:prstGeom prst="rect">
              <a:avLst/>
            </a:prstGeom>
            <a:solidFill>
              <a:schemeClr val="accent5">
                <a:lumMod val="75000"/>
              </a:schemeClr>
            </a:solidFill>
          </p:spPr>
          <p:txBody>
            <a:bodyPr wrap="square" lIns="68580" tIns="68580" rIns="68580" bIns="68580" anchor="ctr">
              <a:noAutofit/>
            </a:bodyPr>
            <a:lstStyle/>
            <a:p>
              <a:pPr algn="ctr" defTabSz="807547"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Email Integration</a:t>
              </a:r>
            </a:p>
          </p:txBody>
        </p:sp>
        <p:sp>
          <p:nvSpPr>
            <p:cNvPr id="35" name="Rectangle 34"/>
            <p:cNvSpPr/>
            <p:nvPr/>
          </p:nvSpPr>
          <p:spPr>
            <a:xfrm>
              <a:off x="7950317" y="5333033"/>
              <a:ext cx="3626226" cy="673460"/>
            </a:xfrm>
            <a:prstGeom prst="rect">
              <a:avLst/>
            </a:prstGeom>
            <a:solidFill>
              <a:schemeClr val="accent5">
                <a:lumMod val="75000"/>
              </a:schemeClr>
            </a:solidFill>
          </p:spPr>
          <p:txBody>
            <a:bodyPr wrap="square" lIns="68580" tIns="68580" rIns="68580" bIns="68580" anchor="ctr">
              <a:noAutofit/>
            </a:bodyPr>
            <a:lstStyle/>
            <a:p>
              <a:pPr algn="ctr" defTabSz="807547"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Enhance Messaging</a:t>
              </a:r>
            </a:p>
          </p:txBody>
        </p:sp>
        <p:sp>
          <p:nvSpPr>
            <p:cNvPr id="36" name="Rectangle 35"/>
            <p:cNvSpPr/>
            <p:nvPr/>
          </p:nvSpPr>
          <p:spPr>
            <a:xfrm>
              <a:off x="9408112" y="2701093"/>
              <a:ext cx="710636" cy="307777"/>
            </a:xfrm>
            <a:prstGeom prst="rect">
              <a:avLst/>
            </a:prstGeom>
          </p:spPr>
          <p:txBody>
            <a:bodyPr wrap="none">
              <a:spAutoFit/>
            </a:bodyPr>
            <a:lstStyle/>
            <a:p>
              <a:pPr algn="ctr" defTabSz="914240"/>
              <a:r>
                <a:rPr lang="en-US" sz="1400" dirty="0">
                  <a:solidFill>
                    <a:srgbClr val="3F3F3F">
                      <a:alpha val="99000"/>
                    </a:srgbClr>
                  </a:solidFill>
                  <a:ea typeface="Segoe UI" panose="020B0502040204020203" pitchFamily="34" charset="0"/>
                  <a:cs typeface="Segoe UI" panose="020B0502040204020203" pitchFamily="34" charset="0"/>
                </a:rPr>
                <a:t>Winter</a:t>
              </a:r>
            </a:p>
          </p:txBody>
        </p:sp>
        <p:sp>
          <p:nvSpPr>
            <p:cNvPr id="60" name="Isosceles Triangle 59"/>
            <p:cNvSpPr/>
            <p:nvPr/>
          </p:nvSpPr>
          <p:spPr bwMode="auto">
            <a:xfrm rot="5400000">
              <a:off x="11346646" y="3328765"/>
              <a:ext cx="727901" cy="268107"/>
            </a:xfrm>
            <a:prstGeom prst="triangle">
              <a:avLst/>
            </a:prstGeom>
            <a:solidFill>
              <a:schemeClr val="accent5"/>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07547"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07547"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sp>
          <p:nvSpPr>
            <p:cNvPr id="61" name="Isosceles Triangle 60"/>
            <p:cNvSpPr/>
            <p:nvPr/>
          </p:nvSpPr>
          <p:spPr bwMode="auto">
            <a:xfrm rot="5400000">
              <a:off x="11374591" y="4077737"/>
              <a:ext cx="672011" cy="268107"/>
            </a:xfrm>
            <a:prstGeom prst="triangle">
              <a:avLst/>
            </a:prstGeom>
            <a:solidFill>
              <a:schemeClr val="accent5">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07547"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07547"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sp>
          <p:nvSpPr>
            <p:cNvPr id="62" name="Isosceles Triangle 61"/>
            <p:cNvSpPr/>
            <p:nvPr/>
          </p:nvSpPr>
          <p:spPr bwMode="auto">
            <a:xfrm rot="5400000">
              <a:off x="11374591" y="4799092"/>
              <a:ext cx="672011" cy="268107"/>
            </a:xfrm>
            <a:prstGeom prst="triangle">
              <a:avLst/>
            </a:prstGeom>
            <a:solidFill>
              <a:schemeClr val="accent5">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07547"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07547"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sp>
          <p:nvSpPr>
            <p:cNvPr id="63" name="Isosceles Triangle 62"/>
            <p:cNvSpPr/>
            <p:nvPr/>
          </p:nvSpPr>
          <p:spPr bwMode="auto">
            <a:xfrm rot="5400000">
              <a:off x="11374591" y="5534985"/>
              <a:ext cx="672011" cy="268107"/>
            </a:xfrm>
            <a:prstGeom prst="triangle">
              <a:avLst/>
            </a:prstGeom>
            <a:solidFill>
              <a:schemeClr val="accent5">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07547"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07547"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 name="Group 8"/>
          <p:cNvGrpSpPr/>
          <p:nvPr/>
        </p:nvGrpSpPr>
        <p:grpSpPr>
          <a:xfrm>
            <a:off x="7887019" y="2233234"/>
            <a:ext cx="628838" cy="2907628"/>
            <a:chOff x="4418456" y="3251265"/>
            <a:chExt cx="3626226" cy="2907628"/>
          </a:xfrm>
        </p:grpSpPr>
        <p:sp useBgFill="1">
          <p:nvSpPr>
            <p:cNvPr id="45" name="Rectangle 44"/>
            <p:cNvSpPr/>
            <p:nvPr/>
          </p:nvSpPr>
          <p:spPr>
            <a:xfrm>
              <a:off x="4418456" y="3251265"/>
              <a:ext cx="3626226" cy="727898"/>
            </a:xfrm>
            <a:prstGeom prst="rect">
              <a:avLst/>
            </a:prstGeom>
          </p:spPr>
          <p:txBody>
            <a:bodyPr wrap="square" lIns="68580" tIns="68580" rIns="68580" anchor="t">
              <a:noAutofit/>
            </a:bodyPr>
            <a:lstStyle/>
            <a:p>
              <a:pPr algn="ctr" defTabSz="914240"/>
              <a:endParaRPr lang="en-US" sz="3200" dirty="0">
                <a:solidFill>
                  <a:srgbClr val="FFFFFF">
                    <a:alpha val="99000"/>
                  </a:srgbClr>
                </a:solidFill>
                <a:latin typeface="Segoe UI Light" pitchFamily="34" charset="0"/>
              </a:endParaRPr>
            </a:p>
          </p:txBody>
        </p:sp>
        <p:sp useBgFill="1">
          <p:nvSpPr>
            <p:cNvPr id="46" name="Rectangle 45"/>
            <p:cNvSpPr/>
            <p:nvPr/>
          </p:nvSpPr>
          <p:spPr>
            <a:xfrm>
              <a:off x="4418456" y="4026736"/>
              <a:ext cx="3626226" cy="673460"/>
            </a:xfrm>
            <a:prstGeom prst="rect">
              <a:avLst/>
            </a:prstGeom>
          </p:spPr>
          <p:txBody>
            <a:bodyPr wrap="square" lIns="68580" tIns="68580" rIns="68580" bIns="68580" anchor="ctr">
              <a:noAutofit/>
            </a:bodyPr>
            <a:lstStyle/>
            <a:p>
              <a:pPr algn="ctr" defTabSz="807547" fontAlgn="base">
                <a:spcBef>
                  <a:spcPct val="0"/>
                </a:spcBef>
                <a:spcAft>
                  <a:spcPct val="0"/>
                </a:spcAft>
              </a:pPr>
              <a:endParaRPr lang="en-US" sz="1600" kern="0" dirty="0">
                <a:gradFill>
                  <a:gsLst>
                    <a:gs pos="0">
                      <a:srgbClr val="FFFFFF"/>
                    </a:gs>
                    <a:gs pos="100000">
                      <a:srgbClr val="FFFFFF"/>
                    </a:gs>
                  </a:gsLst>
                  <a:lin ang="5400000" scaled="0"/>
                </a:gradFill>
                <a:ea typeface="Segoe UI" pitchFamily="34" charset="0"/>
                <a:cs typeface="Segoe UI" pitchFamily="34" charset="0"/>
              </a:endParaRPr>
            </a:p>
          </p:txBody>
        </p:sp>
        <p:sp useBgFill="1">
          <p:nvSpPr>
            <p:cNvPr id="47" name="Rectangle 46"/>
            <p:cNvSpPr/>
            <p:nvPr/>
          </p:nvSpPr>
          <p:spPr>
            <a:xfrm>
              <a:off x="4418456" y="4756086"/>
              <a:ext cx="3626226" cy="673460"/>
            </a:xfrm>
            <a:prstGeom prst="rect">
              <a:avLst/>
            </a:prstGeom>
          </p:spPr>
          <p:txBody>
            <a:bodyPr wrap="square" lIns="68580" tIns="68580" rIns="68580" bIns="68580" anchor="ctr">
              <a:noAutofit/>
            </a:bodyPr>
            <a:lstStyle/>
            <a:p>
              <a:pPr algn="ctr" defTabSz="807547" fontAlgn="base">
                <a:spcBef>
                  <a:spcPct val="0"/>
                </a:spcBef>
                <a:spcAft>
                  <a:spcPct val="0"/>
                </a:spcAft>
              </a:pPr>
              <a:endParaRPr lang="en-US" sz="1600" kern="0" dirty="0">
                <a:gradFill>
                  <a:gsLst>
                    <a:gs pos="0">
                      <a:srgbClr val="FFFFFF"/>
                    </a:gs>
                    <a:gs pos="100000">
                      <a:srgbClr val="FFFFFF"/>
                    </a:gs>
                  </a:gsLst>
                  <a:lin ang="5400000" scaled="0"/>
                </a:gradFill>
                <a:ea typeface="Segoe UI" pitchFamily="34" charset="0"/>
                <a:cs typeface="Segoe UI" pitchFamily="34" charset="0"/>
              </a:endParaRPr>
            </a:p>
          </p:txBody>
        </p:sp>
        <p:sp useBgFill="1">
          <p:nvSpPr>
            <p:cNvPr id="48" name="Rectangle 47"/>
            <p:cNvSpPr/>
            <p:nvPr/>
          </p:nvSpPr>
          <p:spPr>
            <a:xfrm>
              <a:off x="4418456" y="5485433"/>
              <a:ext cx="3626226" cy="673460"/>
            </a:xfrm>
            <a:prstGeom prst="rect">
              <a:avLst/>
            </a:prstGeom>
          </p:spPr>
          <p:txBody>
            <a:bodyPr wrap="square" lIns="68580" tIns="68580" rIns="68580" bIns="68580" anchor="ctr">
              <a:noAutofit/>
            </a:bodyPr>
            <a:lstStyle/>
            <a:p>
              <a:pPr algn="ctr" defTabSz="807547" fontAlgn="base">
                <a:spcBef>
                  <a:spcPct val="0"/>
                </a:spcBef>
                <a:spcAft>
                  <a:spcPct val="0"/>
                </a:spcAft>
              </a:pPr>
              <a:endParaRPr lang="en-US" sz="1600" kern="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42" name="Group 41"/>
          <p:cNvGrpSpPr/>
          <p:nvPr/>
        </p:nvGrpSpPr>
        <p:grpSpPr>
          <a:xfrm>
            <a:off x="7948247" y="2173652"/>
            <a:ext cx="3893319" cy="2967208"/>
            <a:chOff x="8002139" y="3039284"/>
            <a:chExt cx="3524131" cy="2967208"/>
          </a:xfrm>
        </p:grpSpPr>
        <p:sp>
          <p:nvSpPr>
            <p:cNvPr id="43" name="Pentagon 42"/>
            <p:cNvSpPr/>
            <p:nvPr/>
          </p:nvSpPr>
          <p:spPr bwMode="auto">
            <a:xfrm>
              <a:off x="8002139" y="3098868"/>
              <a:ext cx="3524131" cy="2907624"/>
            </a:xfrm>
            <a:prstGeom prst="homePlate">
              <a:avLst>
                <a:gd name="adj" fmla="val 9585"/>
              </a:avLst>
            </a:prstGeom>
            <a:solidFill>
              <a:schemeClr val="accent3">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defTabSz="807547" fontAlgn="base">
                <a:spcBef>
                  <a:spcPct val="0"/>
                </a:spcBef>
                <a:spcAft>
                  <a:spcPct val="0"/>
                </a:spcAft>
              </a:pPr>
              <a:r>
                <a:rPr lang="en-US" sz="3200" kern="0" dirty="0">
                  <a:gradFill>
                    <a:gsLst>
                      <a:gs pos="0">
                        <a:srgbClr val="FFFFFF"/>
                      </a:gs>
                      <a:gs pos="100000">
                        <a:srgbClr val="FFFFFF"/>
                      </a:gs>
                    </a:gsLst>
                    <a:lin ang="5400000" scaled="0"/>
                  </a:gradFill>
                  <a:latin typeface="Segoe UI Light"/>
                  <a:ea typeface="Segoe UI" pitchFamily="34" charset="0"/>
                  <a:cs typeface="Segoe UI" pitchFamily="34" charset="0"/>
                </a:rPr>
                <a:t>Connected Experiences</a:t>
              </a:r>
            </a:p>
            <a:p>
              <a:pPr defTabSz="807547" fontAlgn="base">
                <a:spcBef>
                  <a:spcPts val="1200"/>
                </a:spcBef>
                <a:spcAft>
                  <a:spcPct val="0"/>
                </a:spcAft>
              </a:pPr>
              <a:r>
                <a:rPr lang="en-US" dirty="0">
                  <a:solidFill>
                    <a:srgbClr val="FFFFFF">
                      <a:alpha val="99000"/>
                    </a:srgbClr>
                  </a:solidFill>
                </a:rPr>
                <a:t>New experiences that combine social, collab, email, instant messaging, voice, and video</a:t>
              </a:r>
            </a:p>
          </p:txBody>
        </p:sp>
        <p:cxnSp>
          <p:nvCxnSpPr>
            <p:cNvPr id="44" name="Straight Connector 43"/>
            <p:cNvCxnSpPr/>
            <p:nvPr/>
          </p:nvCxnSpPr>
          <p:spPr>
            <a:xfrm>
              <a:off x="8002139" y="3039284"/>
              <a:ext cx="3256024" cy="0"/>
            </a:xfrm>
            <a:prstGeom prst="line">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528876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8" fill="hold"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0-ppt_w/2"/>
                                          </p:val>
                                        </p:tav>
                                      </p:tavLst>
                                    </p:anim>
                                    <p:anim calcmode="lin" valueType="num">
                                      <p:cBhvr additive="base">
                                        <p:cTn id="19" dur="500"/>
                                        <p:tgtEl>
                                          <p:spTgt spid="4"/>
                                        </p:tgtEl>
                                        <p:attrNameLst>
                                          <p:attrName>ppt_y</p:attrName>
                                        </p:attrNameLst>
                                      </p:cBhvr>
                                      <p:tavLst>
                                        <p:tav tm="0">
                                          <p:val>
                                            <p:strVal val="ppt_y"/>
                                          </p:val>
                                        </p:tav>
                                        <p:tav tm="100000">
                                          <p:val>
                                            <p:strVal val="ppt_y"/>
                                          </p:val>
                                        </p:tav>
                                      </p:tavLst>
                                    </p:anim>
                                    <p:set>
                                      <p:cBhvr>
                                        <p:cTn id="20" dur="1" fill="hold">
                                          <p:stCondLst>
                                            <p:cond delay="499"/>
                                          </p:stCondLst>
                                        </p:cTn>
                                        <p:tgtEl>
                                          <p:spTgt spid="4"/>
                                        </p:tgtEl>
                                        <p:attrNameLst>
                                          <p:attrName>style.visibility</p:attrName>
                                        </p:attrNameLst>
                                      </p:cBhvr>
                                      <p:to>
                                        <p:strVal val="hidden"/>
                                      </p:to>
                                    </p:set>
                                  </p:childTnLst>
                                </p:cTn>
                              </p:par>
                              <p:par>
                                <p:cTn id="21" presetID="35" presetClass="path" presetSubtype="0" accel="50000" decel="50000" fill="hold" nodeType="withEffect">
                                  <p:stCondLst>
                                    <p:cond delay="0"/>
                                  </p:stCondLst>
                                  <p:childTnLst>
                                    <p:animMotion origin="layout" path="M 2.91667E-6 -2.22222E-6 L -0.30248 -2.22222E-6 " pathEditMode="relative" rAng="0" ptsTypes="AA">
                                      <p:cBhvr>
                                        <p:cTn id="22" dur="1000" fill="hold"/>
                                        <p:tgtEl>
                                          <p:spTgt spid="8"/>
                                        </p:tgtEl>
                                        <p:attrNameLst>
                                          <p:attrName>ppt_x</p:attrName>
                                          <p:attrName>ppt_y</p:attrName>
                                        </p:attrNameLst>
                                      </p:cBhvr>
                                      <p:rCtr x="-15130" y="0"/>
                                    </p:animMotion>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SharePoint 2013</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838" y="1193800"/>
            <a:ext cx="9649486" cy="5193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39876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978"/>
          <a:stretch/>
        </p:blipFill>
        <p:spPr>
          <a:xfrm>
            <a:off x="0" y="0"/>
            <a:ext cx="12185778" cy="6858000"/>
          </a:xfrm>
          <a:prstGeom prst="rect">
            <a:avLst/>
          </a:prstGeom>
          <a:ln>
            <a:noFill/>
          </a:ln>
          <a:effectLst/>
        </p:spPr>
      </p:pic>
    </p:spTree>
    <p:extLst>
      <p:ext uri="{BB962C8B-B14F-4D97-AF65-F5344CB8AC3E}">
        <p14:creationId xmlns:p14="http://schemas.microsoft.com/office/powerpoint/2010/main" val="21593235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Agenda</a:t>
            </a:r>
            <a:endParaRPr lang="en-US" dirty="0"/>
          </a:p>
        </p:txBody>
      </p:sp>
      <p:grpSp>
        <p:nvGrpSpPr>
          <p:cNvPr id="5" name="Group 4"/>
          <p:cNvGrpSpPr/>
          <p:nvPr/>
        </p:nvGrpSpPr>
        <p:grpSpPr>
          <a:xfrm>
            <a:off x="1663122" y="2151969"/>
            <a:ext cx="7801928" cy="1025353"/>
            <a:chOff x="1663122" y="2151969"/>
            <a:chExt cx="7801928" cy="1025353"/>
          </a:xfrm>
        </p:grpSpPr>
        <p:sp>
          <p:nvSpPr>
            <p:cNvPr id="6" name="Rectangle 5"/>
            <p:cNvSpPr/>
            <p:nvPr/>
          </p:nvSpPr>
          <p:spPr bwMode="auto">
            <a:xfrm>
              <a:off x="2794497" y="2151969"/>
              <a:ext cx="6670553" cy="1025353"/>
            </a:xfrm>
            <a:prstGeom prst="rect">
              <a:avLst/>
            </a:prstGeom>
            <a:solidFill>
              <a:schemeClr val="bg1">
                <a:lumMod val="85000"/>
              </a:schemeClr>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82880" tIns="91440" rIns="91440" bIns="41153" numCol="1" rtlCol="0" anchor="ctr" anchorCtr="0" compatLnSpc="1">
              <a:prstTxWarp prst="textNoShape">
                <a:avLst/>
              </a:prstTxWarp>
            </a:bodyPr>
            <a:lstStyle/>
            <a:p>
              <a:pPr>
                <a:buSzPct val="90000"/>
                <a:defRPr/>
              </a:pPr>
              <a:r>
                <a:rPr lang="en-US" sz="2800" spc="-70" dirty="0">
                  <a:gradFill>
                    <a:gsLst>
                      <a:gs pos="1250">
                        <a:schemeClr val="tx1"/>
                      </a:gs>
                      <a:gs pos="100000">
                        <a:schemeClr val="tx1"/>
                      </a:gs>
                    </a:gsLst>
                    <a:lin ang="5400000" scaled="0"/>
                  </a:gradFill>
                  <a:latin typeface="+mj-lt"/>
                </a:rPr>
                <a:t>What Office 365 Can Do For </a:t>
              </a:r>
              <a:r>
                <a:rPr lang="en-US" sz="2800" spc="-70" dirty="0" smtClean="0">
                  <a:gradFill>
                    <a:gsLst>
                      <a:gs pos="1250">
                        <a:schemeClr val="tx1"/>
                      </a:gs>
                      <a:gs pos="100000">
                        <a:schemeClr val="tx1"/>
                      </a:gs>
                    </a:gsLst>
                    <a:lin ang="5400000" scaled="0"/>
                  </a:gradFill>
                  <a:latin typeface="+mj-lt"/>
                </a:rPr>
                <a:t>You</a:t>
              </a:r>
              <a:endParaRPr lang="en-US" sz="2800" spc="-70" dirty="0">
                <a:gradFill>
                  <a:gsLst>
                    <a:gs pos="1250">
                      <a:schemeClr val="tx1"/>
                    </a:gs>
                    <a:gs pos="100000">
                      <a:schemeClr val="tx1"/>
                    </a:gs>
                  </a:gsLst>
                  <a:lin ang="5400000" scaled="0"/>
                </a:gradFill>
                <a:latin typeface="+mj-lt"/>
              </a:endParaRPr>
            </a:p>
          </p:txBody>
        </p:sp>
        <p:grpSp>
          <p:nvGrpSpPr>
            <p:cNvPr id="8" name="Group 7"/>
            <p:cNvGrpSpPr/>
            <p:nvPr/>
          </p:nvGrpSpPr>
          <p:grpSpPr>
            <a:xfrm>
              <a:off x="1663122" y="2151969"/>
              <a:ext cx="1025353" cy="1025353"/>
              <a:chOff x="519112" y="2553404"/>
              <a:chExt cx="1025353" cy="1025353"/>
            </a:xfrm>
          </p:grpSpPr>
          <p:sp>
            <p:nvSpPr>
              <p:cNvPr id="9" name="Rectangle 8"/>
              <p:cNvSpPr/>
              <p:nvPr/>
            </p:nvSpPr>
            <p:spPr bwMode="auto">
              <a:xfrm>
                <a:off x="519112" y="2553404"/>
                <a:ext cx="1025353" cy="1025353"/>
              </a:xfrm>
              <a:prstGeom prst="rect">
                <a:avLst/>
              </a:prstGeom>
              <a:solidFill>
                <a:schemeClr val="accent1"/>
              </a:solidFill>
              <a:ln w="0" cap="rnd" cmpd="sng">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45720" rIns="0" bIns="0" numCol="1" rtlCol="0" anchor="ctr" anchorCtr="0" compatLnSpc="1">
                <a:prstTxWarp prst="textNoShape">
                  <a:avLst/>
                </a:prstTxWarp>
              </a:bodyPr>
              <a:lstStyle/>
              <a:p>
                <a:pPr algn="ctr" defTabSz="912996">
                  <a:lnSpc>
                    <a:spcPct val="80000"/>
                  </a:lnSpc>
                </a:pPr>
                <a:endParaRPr lang="en-US" sz="4000" dirty="0">
                  <a:ln w="12700" cmpd="sng">
                    <a:noFill/>
                    <a:prstDash val="solid"/>
                  </a:ln>
                  <a:gradFill>
                    <a:gsLst>
                      <a:gs pos="0">
                        <a:schemeClr val="bg1"/>
                      </a:gs>
                      <a:gs pos="100000">
                        <a:schemeClr val="bg1"/>
                      </a:gs>
                    </a:gsLst>
                    <a:lin ang="16200000" scaled="1"/>
                  </a:gradFill>
                  <a:latin typeface="Segoe UI Light"/>
                </a:endParaRPr>
              </a:p>
            </p:txBody>
          </p:sp>
          <p:pic>
            <p:nvPicPr>
              <p:cNvPr id="10" name="Picture 2" descr="C:\Users\v-clapal\AppData\Local\MetroStyleAddIn\Icons\Strengths.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645" y="2804142"/>
                <a:ext cx="522287" cy="52387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 name="Group 1"/>
          <p:cNvGrpSpPr/>
          <p:nvPr/>
        </p:nvGrpSpPr>
        <p:grpSpPr>
          <a:xfrm>
            <a:off x="1663122" y="1023733"/>
            <a:ext cx="7801928" cy="1025353"/>
            <a:chOff x="1663122" y="1023733"/>
            <a:chExt cx="7801928" cy="1025353"/>
          </a:xfrm>
        </p:grpSpPr>
        <p:sp>
          <p:nvSpPr>
            <p:cNvPr id="4" name="Rectangle 3"/>
            <p:cNvSpPr/>
            <p:nvPr/>
          </p:nvSpPr>
          <p:spPr bwMode="auto">
            <a:xfrm>
              <a:off x="2794497" y="1023733"/>
              <a:ext cx="6670553" cy="1025353"/>
            </a:xfrm>
            <a:prstGeom prst="rect">
              <a:avLst/>
            </a:prstGeom>
            <a:solidFill>
              <a:schemeClr val="bg1">
                <a:lumMod val="85000"/>
              </a:schemeClr>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82880" tIns="91440" rIns="91440" bIns="41153" numCol="1" rtlCol="0" anchor="ctr" anchorCtr="0" compatLnSpc="1">
              <a:prstTxWarp prst="textNoShape">
                <a:avLst/>
              </a:prstTxWarp>
            </a:bodyPr>
            <a:lstStyle/>
            <a:p>
              <a:pPr>
                <a:buSzPct val="90000"/>
                <a:defRPr/>
              </a:pPr>
              <a:r>
                <a:rPr lang="en-US" sz="2800" spc="-70" dirty="0">
                  <a:gradFill>
                    <a:gsLst>
                      <a:gs pos="1250">
                        <a:schemeClr val="tx1"/>
                      </a:gs>
                      <a:gs pos="100000">
                        <a:schemeClr val="tx1"/>
                      </a:gs>
                    </a:gsLst>
                    <a:lin ang="5400000" scaled="0"/>
                  </a:gradFill>
                  <a:latin typeface="+mj-lt"/>
                </a:rPr>
                <a:t>Why Office 365? </a:t>
              </a:r>
            </a:p>
          </p:txBody>
        </p:sp>
        <p:grpSp>
          <p:nvGrpSpPr>
            <p:cNvPr id="14" name="Group 13"/>
            <p:cNvGrpSpPr/>
            <p:nvPr/>
          </p:nvGrpSpPr>
          <p:grpSpPr>
            <a:xfrm>
              <a:off x="1663122" y="1023733"/>
              <a:ext cx="1025353" cy="1025353"/>
              <a:chOff x="519112" y="1425168"/>
              <a:chExt cx="1025353" cy="1025353"/>
            </a:xfrm>
          </p:grpSpPr>
          <p:sp>
            <p:nvSpPr>
              <p:cNvPr id="15" name="Rectangle 14"/>
              <p:cNvSpPr/>
              <p:nvPr/>
            </p:nvSpPr>
            <p:spPr bwMode="auto">
              <a:xfrm>
                <a:off x="519112" y="1425168"/>
                <a:ext cx="1025353" cy="1025353"/>
              </a:xfrm>
              <a:prstGeom prst="rect">
                <a:avLst/>
              </a:prstGeom>
              <a:solidFill>
                <a:schemeClr val="accent1"/>
              </a:solidFill>
              <a:ln w="0" cap="rnd" cmpd="sng">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45720" rIns="0" bIns="0" numCol="1" rtlCol="0" anchor="ctr" anchorCtr="0" compatLnSpc="1">
                <a:prstTxWarp prst="textNoShape">
                  <a:avLst/>
                </a:prstTxWarp>
              </a:bodyPr>
              <a:lstStyle/>
              <a:p>
                <a:pPr algn="ctr" defTabSz="912996">
                  <a:lnSpc>
                    <a:spcPct val="80000"/>
                  </a:lnSpc>
                </a:pPr>
                <a:endParaRPr lang="en-US" sz="4000" dirty="0">
                  <a:ln w="12700" cmpd="sng">
                    <a:noFill/>
                    <a:prstDash val="solid"/>
                  </a:ln>
                  <a:gradFill>
                    <a:gsLst>
                      <a:gs pos="0">
                        <a:schemeClr val="bg1"/>
                      </a:gs>
                      <a:gs pos="100000">
                        <a:schemeClr val="bg1"/>
                      </a:gs>
                    </a:gsLst>
                    <a:lin ang="16200000" scaled="1"/>
                  </a:gradFill>
                  <a:latin typeface="Segoe UI Light"/>
                </a:endParaRPr>
              </a:p>
            </p:txBody>
          </p:sp>
          <p:pic>
            <p:nvPicPr>
              <p:cNvPr id="16" name="Picture 6" descr="\\MAGNUM\Projects\Microsoft\Cloud Power FY12\Design\ICONS_PNG\Cloud.png"/>
              <p:cNvPicPr>
                <a:picLocks noChangeAspect="1" noChangeArrowheads="1"/>
              </p:cNvPicPr>
              <p:nvPr/>
            </p:nvPicPr>
            <p:blipFill>
              <a:blip r:embed="rId3" cstate="print">
                <a:lum bright="100000"/>
              </a:blip>
              <a:srcRect/>
              <a:stretch>
                <a:fillRect/>
              </a:stretch>
            </p:blipFill>
            <p:spPr bwMode="auto">
              <a:xfrm>
                <a:off x="655475" y="1579604"/>
                <a:ext cx="716477" cy="716477"/>
              </a:xfrm>
              <a:prstGeom prst="rect">
                <a:avLst/>
              </a:prstGeom>
              <a:noFill/>
            </p:spPr>
          </p:pic>
        </p:grpSp>
      </p:grpSp>
      <p:grpSp>
        <p:nvGrpSpPr>
          <p:cNvPr id="18" name="Group 17"/>
          <p:cNvGrpSpPr/>
          <p:nvPr/>
        </p:nvGrpSpPr>
        <p:grpSpPr>
          <a:xfrm>
            <a:off x="1650488" y="5586653"/>
            <a:ext cx="7801929" cy="1025353"/>
            <a:chOff x="1650488" y="5586653"/>
            <a:chExt cx="7801929" cy="1025353"/>
          </a:xfrm>
        </p:grpSpPr>
        <p:sp>
          <p:nvSpPr>
            <p:cNvPr id="21" name="Rectangle 20"/>
            <p:cNvSpPr/>
            <p:nvPr/>
          </p:nvSpPr>
          <p:spPr bwMode="auto">
            <a:xfrm>
              <a:off x="2781863" y="5586653"/>
              <a:ext cx="6670554" cy="1025353"/>
            </a:xfrm>
            <a:prstGeom prst="rect">
              <a:avLst/>
            </a:prstGeom>
            <a:solidFill>
              <a:schemeClr val="bg1">
                <a:lumMod val="85000"/>
              </a:schemeClr>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82880" tIns="91440" rIns="91440" bIns="41153" numCol="1" rtlCol="0" anchor="ctr" anchorCtr="0" compatLnSpc="1">
              <a:prstTxWarp prst="textNoShape">
                <a:avLst/>
              </a:prstTxWarp>
            </a:bodyPr>
            <a:lstStyle/>
            <a:p>
              <a:pPr>
                <a:buSzPct val="90000"/>
                <a:defRPr/>
              </a:pPr>
              <a:r>
                <a:rPr lang="en-US" sz="2800" spc="-70" dirty="0" smtClean="0">
                  <a:gradFill>
                    <a:gsLst>
                      <a:gs pos="1250">
                        <a:schemeClr val="tx1"/>
                      </a:gs>
                      <a:gs pos="100000">
                        <a:schemeClr val="tx1"/>
                      </a:gs>
                    </a:gsLst>
                    <a:lin ang="5400000" scaled="0"/>
                  </a:gradFill>
                  <a:latin typeface="+mj-lt"/>
                </a:rPr>
                <a:t>The Time is NOW: Promotional Offer</a:t>
              </a:r>
              <a:endParaRPr lang="en-US" sz="2800" spc="-70" dirty="0">
                <a:gradFill>
                  <a:gsLst>
                    <a:gs pos="1250">
                      <a:schemeClr val="tx1"/>
                    </a:gs>
                    <a:gs pos="100000">
                      <a:schemeClr val="tx1"/>
                    </a:gs>
                  </a:gsLst>
                  <a:lin ang="5400000" scaled="0"/>
                </a:gradFill>
                <a:latin typeface="+mj-lt"/>
              </a:endParaRPr>
            </a:p>
          </p:txBody>
        </p:sp>
        <p:grpSp>
          <p:nvGrpSpPr>
            <p:cNvPr id="22" name="Group 21"/>
            <p:cNvGrpSpPr/>
            <p:nvPr/>
          </p:nvGrpSpPr>
          <p:grpSpPr>
            <a:xfrm>
              <a:off x="1650488" y="5586653"/>
              <a:ext cx="1025353" cy="1025353"/>
              <a:chOff x="519111" y="3697453"/>
              <a:chExt cx="1025353" cy="1025353"/>
            </a:xfrm>
          </p:grpSpPr>
          <p:sp>
            <p:nvSpPr>
              <p:cNvPr id="23" name="Rectangle 22"/>
              <p:cNvSpPr/>
              <p:nvPr/>
            </p:nvSpPr>
            <p:spPr bwMode="auto">
              <a:xfrm>
                <a:off x="519111" y="3697453"/>
                <a:ext cx="1025353" cy="1025353"/>
              </a:xfrm>
              <a:prstGeom prst="rect">
                <a:avLst/>
              </a:prstGeom>
              <a:solidFill>
                <a:schemeClr val="accent1"/>
              </a:solidFill>
              <a:ln w="0" cap="rnd" cmpd="sng">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45720" rIns="0" bIns="0" numCol="1" rtlCol="0" anchor="ctr" anchorCtr="0" compatLnSpc="1">
                <a:prstTxWarp prst="textNoShape">
                  <a:avLst/>
                </a:prstTxWarp>
              </a:bodyPr>
              <a:lstStyle/>
              <a:p>
                <a:pPr algn="ctr" defTabSz="912996">
                  <a:lnSpc>
                    <a:spcPct val="80000"/>
                  </a:lnSpc>
                </a:pPr>
                <a:endParaRPr lang="en-US" sz="4000" dirty="0">
                  <a:ln w="12700" cmpd="sng">
                    <a:noFill/>
                    <a:prstDash val="solid"/>
                  </a:ln>
                  <a:gradFill>
                    <a:gsLst>
                      <a:gs pos="0">
                        <a:schemeClr val="bg1"/>
                      </a:gs>
                      <a:gs pos="100000">
                        <a:schemeClr val="bg1"/>
                      </a:gs>
                    </a:gsLst>
                    <a:lin ang="16200000" scaled="1"/>
                  </a:gradFill>
                  <a:latin typeface="Segoe UI Light"/>
                </a:endParaRPr>
              </a:p>
            </p:txBody>
          </p:sp>
          <p:pic>
            <p:nvPicPr>
              <p:cNvPr id="24" name="Picture 2" descr="\\MAGNUM\Projects\Microsoft\Cloud Power FY12\Design\Icons\PNGs\Marketplace.png"/>
              <p:cNvPicPr>
                <a:picLocks noChangeAspect="1" noChangeArrowheads="1"/>
              </p:cNvPicPr>
              <p:nvPr/>
            </p:nvPicPr>
            <p:blipFill>
              <a:blip r:embed="rId4" cstate="print">
                <a:lum bright="100000"/>
              </a:blip>
              <a:srcRect/>
              <a:stretch>
                <a:fillRect/>
              </a:stretch>
            </p:blipFill>
            <p:spPr bwMode="auto">
              <a:xfrm>
                <a:off x="649287" y="3792046"/>
                <a:ext cx="836165" cy="836165"/>
              </a:xfrm>
              <a:prstGeom prst="rect">
                <a:avLst/>
              </a:prstGeom>
              <a:noFill/>
            </p:spPr>
          </p:pic>
        </p:grpSp>
      </p:grpSp>
      <p:grpSp>
        <p:nvGrpSpPr>
          <p:cNvPr id="11" name="Group 10"/>
          <p:cNvGrpSpPr/>
          <p:nvPr/>
        </p:nvGrpSpPr>
        <p:grpSpPr>
          <a:xfrm>
            <a:off x="1663121" y="3296018"/>
            <a:ext cx="7801929" cy="1025353"/>
            <a:chOff x="1663121" y="3296018"/>
            <a:chExt cx="7801929" cy="1025353"/>
          </a:xfrm>
        </p:grpSpPr>
        <p:sp>
          <p:nvSpPr>
            <p:cNvPr id="7" name="Rectangle 6"/>
            <p:cNvSpPr/>
            <p:nvPr/>
          </p:nvSpPr>
          <p:spPr bwMode="auto">
            <a:xfrm>
              <a:off x="2794496" y="3296018"/>
              <a:ext cx="6670554" cy="1025353"/>
            </a:xfrm>
            <a:prstGeom prst="rect">
              <a:avLst/>
            </a:prstGeom>
            <a:solidFill>
              <a:schemeClr val="bg1">
                <a:lumMod val="85000"/>
              </a:schemeClr>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82880" tIns="91440" rIns="91440" bIns="41153" numCol="1" rtlCol="0" anchor="ctr" anchorCtr="0" compatLnSpc="1">
              <a:prstTxWarp prst="textNoShape">
                <a:avLst/>
              </a:prstTxWarp>
            </a:bodyPr>
            <a:lstStyle/>
            <a:p>
              <a:pPr>
                <a:buSzPct val="90000"/>
                <a:defRPr/>
              </a:pPr>
              <a:r>
                <a:rPr lang="en-US" sz="2800" spc="-70" dirty="0">
                  <a:gradFill>
                    <a:gsLst>
                      <a:gs pos="1250">
                        <a:schemeClr val="tx1"/>
                      </a:gs>
                      <a:gs pos="100000">
                        <a:schemeClr val="tx1"/>
                      </a:gs>
                    </a:gsLst>
                    <a:lin ang="5400000" scaled="0"/>
                  </a:gradFill>
                  <a:latin typeface="+mj-lt"/>
                </a:rPr>
                <a:t>Security and Privacy</a:t>
              </a:r>
            </a:p>
          </p:txBody>
        </p:sp>
        <p:sp>
          <p:nvSpPr>
            <p:cNvPr id="12" name="Rectangle 11"/>
            <p:cNvSpPr/>
            <p:nvPr/>
          </p:nvSpPr>
          <p:spPr bwMode="auto">
            <a:xfrm>
              <a:off x="1663121" y="3296018"/>
              <a:ext cx="1025353" cy="1025353"/>
            </a:xfrm>
            <a:prstGeom prst="rect">
              <a:avLst/>
            </a:prstGeom>
            <a:solidFill>
              <a:schemeClr val="accent1"/>
            </a:solidFill>
            <a:ln w="0" cap="rnd" cmpd="sng">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45720" rIns="0" bIns="0" numCol="1" rtlCol="0" anchor="ctr" anchorCtr="0" compatLnSpc="1">
              <a:prstTxWarp prst="textNoShape">
                <a:avLst/>
              </a:prstTxWarp>
            </a:bodyPr>
            <a:lstStyle/>
            <a:p>
              <a:pPr algn="ctr" defTabSz="912996">
                <a:lnSpc>
                  <a:spcPct val="80000"/>
                </a:lnSpc>
              </a:pPr>
              <a:endParaRPr lang="en-US" sz="4000" dirty="0">
                <a:ln w="12700" cmpd="sng">
                  <a:noFill/>
                  <a:prstDash val="solid"/>
                </a:ln>
                <a:gradFill>
                  <a:gsLst>
                    <a:gs pos="0">
                      <a:schemeClr val="bg1"/>
                    </a:gs>
                    <a:gs pos="100000">
                      <a:schemeClr val="bg1"/>
                    </a:gs>
                  </a:gsLst>
                  <a:lin ang="16200000" scaled="1"/>
                </a:gradFill>
                <a:latin typeface="Segoe UI Light"/>
              </a:endParaRPr>
            </a:p>
          </p:txBody>
        </p:sp>
        <p:pic>
          <p:nvPicPr>
            <p:cNvPr id="26" name="Picture 3" descr="\\MAGNUM\Projects\Microsoft\Cloud Power FY12\Design\ICONS_PNG\Confidentiality.png"/>
            <p:cNvPicPr>
              <a:picLocks noChangeAspect="1" noChangeArrowheads="1"/>
            </p:cNvPicPr>
            <p:nvPr/>
          </p:nvPicPr>
          <p:blipFill>
            <a:blip r:embed="rId5" cstate="print">
              <a:lum bright="100000"/>
            </a:blip>
            <a:srcRect/>
            <a:stretch>
              <a:fillRect/>
            </a:stretch>
          </p:blipFill>
          <p:spPr bwMode="auto">
            <a:xfrm>
              <a:off x="1864862" y="3462176"/>
              <a:ext cx="693036" cy="693036"/>
            </a:xfrm>
            <a:prstGeom prst="rect">
              <a:avLst/>
            </a:prstGeom>
            <a:noFill/>
          </p:spPr>
        </p:pic>
      </p:grpSp>
      <p:grpSp>
        <p:nvGrpSpPr>
          <p:cNvPr id="13" name="Group 12"/>
          <p:cNvGrpSpPr/>
          <p:nvPr/>
        </p:nvGrpSpPr>
        <p:grpSpPr>
          <a:xfrm>
            <a:off x="1663122" y="4473771"/>
            <a:ext cx="7801929" cy="1025353"/>
            <a:chOff x="1663122" y="4473771"/>
            <a:chExt cx="7801929" cy="1025353"/>
          </a:xfrm>
        </p:grpSpPr>
        <p:sp>
          <p:nvSpPr>
            <p:cNvPr id="17" name="Rectangle 16"/>
            <p:cNvSpPr/>
            <p:nvPr/>
          </p:nvSpPr>
          <p:spPr bwMode="auto">
            <a:xfrm>
              <a:off x="2794497" y="4473771"/>
              <a:ext cx="6670554" cy="1025353"/>
            </a:xfrm>
            <a:prstGeom prst="rect">
              <a:avLst/>
            </a:prstGeom>
            <a:solidFill>
              <a:schemeClr val="bg1">
                <a:lumMod val="85000"/>
              </a:schemeClr>
            </a:soli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82880" tIns="91440" rIns="91440" bIns="41153" numCol="1" rtlCol="0" anchor="ctr" anchorCtr="0" compatLnSpc="1">
              <a:prstTxWarp prst="textNoShape">
                <a:avLst/>
              </a:prstTxWarp>
            </a:bodyPr>
            <a:lstStyle/>
            <a:p>
              <a:pPr>
                <a:buSzPct val="90000"/>
                <a:defRPr/>
              </a:pPr>
              <a:r>
                <a:rPr lang="en-US" sz="2800" spc="-70" dirty="0" smtClean="0">
                  <a:gradFill>
                    <a:gsLst>
                      <a:gs pos="1250">
                        <a:schemeClr val="tx1"/>
                      </a:gs>
                      <a:gs pos="100000">
                        <a:schemeClr val="tx1"/>
                      </a:gs>
                    </a:gsLst>
                    <a:lin ang="5400000" scaled="0"/>
                  </a:gradFill>
                  <a:latin typeface="+mj-lt"/>
                </a:rPr>
                <a:t>Deploying Office 365</a:t>
              </a:r>
              <a:endParaRPr lang="en-US" sz="2800" spc="-70" dirty="0">
                <a:gradFill>
                  <a:gsLst>
                    <a:gs pos="1250">
                      <a:schemeClr val="tx1"/>
                    </a:gs>
                    <a:gs pos="100000">
                      <a:schemeClr val="tx1"/>
                    </a:gs>
                  </a:gsLst>
                  <a:lin ang="5400000" scaled="0"/>
                </a:gradFill>
                <a:latin typeface="+mj-lt"/>
              </a:endParaRPr>
            </a:p>
          </p:txBody>
        </p:sp>
        <p:sp>
          <p:nvSpPr>
            <p:cNvPr id="19" name="Rectangle 18"/>
            <p:cNvSpPr/>
            <p:nvPr/>
          </p:nvSpPr>
          <p:spPr bwMode="auto">
            <a:xfrm>
              <a:off x="1663122" y="4473771"/>
              <a:ext cx="1025353" cy="1025353"/>
            </a:xfrm>
            <a:prstGeom prst="rect">
              <a:avLst/>
            </a:prstGeom>
            <a:solidFill>
              <a:schemeClr val="accent1"/>
            </a:solidFill>
            <a:ln w="0" cap="rnd" cmpd="sng">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45720" rIns="0" bIns="0" numCol="1" rtlCol="0" anchor="ctr" anchorCtr="0" compatLnSpc="1">
              <a:prstTxWarp prst="textNoShape">
                <a:avLst/>
              </a:prstTxWarp>
            </a:bodyPr>
            <a:lstStyle/>
            <a:p>
              <a:pPr algn="ctr" defTabSz="912996">
                <a:lnSpc>
                  <a:spcPct val="80000"/>
                </a:lnSpc>
              </a:pPr>
              <a:endParaRPr lang="en-US" sz="4000" dirty="0">
                <a:ln w="12700" cmpd="sng">
                  <a:noFill/>
                  <a:prstDash val="solid"/>
                </a:ln>
                <a:gradFill>
                  <a:gsLst>
                    <a:gs pos="0">
                      <a:schemeClr val="bg1"/>
                    </a:gs>
                    <a:gs pos="100000">
                      <a:schemeClr val="bg1"/>
                    </a:gs>
                  </a:gsLst>
                  <a:lin ang="16200000" scaled="1"/>
                </a:gradFill>
                <a:latin typeface="Segoe UI Light"/>
              </a:endParaRPr>
            </a:p>
          </p:txBody>
        </p:sp>
        <p:pic>
          <p:nvPicPr>
            <p:cNvPr id="1026" name="Picture 2" descr="C:\Users\v-clapal\AppData\Local\MetroStyleAddIn\Icons\Build.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8753" y="4863306"/>
              <a:ext cx="827088" cy="3254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72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0-#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0-#ppt_w/2"/>
                                          </p:val>
                                        </p:tav>
                                        <p:tav tm="100000">
                                          <p:val>
                                            <p:strVal val="#ppt_x"/>
                                          </p:val>
                                        </p:tav>
                                      </p:tavLst>
                                    </p:anim>
                                    <p:anim calcmode="lin" valueType="num">
                                      <p:cBhvr additive="base">
                                        <p:cTn id="20" dur="75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10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0-#ppt_w/2"/>
                                          </p:val>
                                        </p:tav>
                                        <p:tav tm="100000">
                                          <p:val>
                                            <p:strVal val="#ppt_x"/>
                                          </p:val>
                                        </p:tav>
                                      </p:tavLst>
                                    </p:anim>
                                    <p:anim calcmode="lin" valueType="num">
                                      <p:cBhvr additive="base">
                                        <p:cTn id="24" dur="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91822" y="230188"/>
            <a:ext cx="6210430" cy="1828800"/>
            <a:chOff x="391822" y="230188"/>
            <a:chExt cx="6210430" cy="1828800"/>
          </a:xfrm>
        </p:grpSpPr>
        <p:sp>
          <p:nvSpPr>
            <p:cNvPr id="66" name="Rectangle 65"/>
            <p:cNvSpPr/>
            <p:nvPr/>
          </p:nvSpPr>
          <p:spPr bwMode="auto">
            <a:xfrm>
              <a:off x="391822" y="230188"/>
              <a:ext cx="6210430" cy="1828800"/>
            </a:xfrm>
            <a:prstGeom prst="rect">
              <a:avLst/>
            </a:prstGeom>
            <a:solidFill>
              <a:schemeClr val="accent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p:cNvPicPr>
              <a:picLocks noChangeAspect="1"/>
            </p:cNvPicPr>
            <p:nvPr/>
          </p:nvPicPr>
          <p:blipFill rotWithShape="1">
            <a:blip r:embed="rId3">
              <a:biLevel thresh="25000"/>
              <a:extLst>
                <a:ext uri="{28A0092B-C50C-407E-A947-70E740481C1C}">
                  <a14:useLocalDpi xmlns:a14="http://schemas.microsoft.com/office/drawing/2010/main" val="0"/>
                </a:ext>
              </a:extLst>
            </a:blip>
            <a:srcRect/>
            <a:stretch/>
          </p:blipFill>
          <p:spPr>
            <a:xfrm>
              <a:off x="618669" y="550228"/>
              <a:ext cx="4930916" cy="1188720"/>
            </a:xfrm>
            <a:prstGeom prst="rect">
              <a:avLst/>
            </a:prstGeom>
            <a:noFill/>
            <a:ln>
              <a:noFill/>
            </a:ln>
          </p:spPr>
        </p:pic>
      </p:grpSp>
      <p:grpSp>
        <p:nvGrpSpPr>
          <p:cNvPr id="5" name="Group 4"/>
          <p:cNvGrpSpPr/>
          <p:nvPr/>
        </p:nvGrpSpPr>
        <p:grpSpPr>
          <a:xfrm>
            <a:off x="391822" y="2105025"/>
            <a:ext cx="6210430" cy="3415607"/>
            <a:chOff x="391822" y="2105025"/>
            <a:chExt cx="6210430" cy="3415607"/>
          </a:xfrm>
        </p:grpSpPr>
        <p:sp>
          <p:nvSpPr>
            <p:cNvPr id="62" name="Rectangle 61"/>
            <p:cNvSpPr/>
            <p:nvPr/>
          </p:nvSpPr>
          <p:spPr bwMode="auto">
            <a:xfrm>
              <a:off x="391822" y="2105025"/>
              <a:ext cx="6210430" cy="3415607"/>
            </a:xfrm>
            <a:prstGeom prst="rect">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8" name="TextBox 27"/>
            <p:cNvSpPr txBox="1"/>
            <p:nvPr/>
          </p:nvSpPr>
          <p:spPr>
            <a:xfrm>
              <a:off x="618670" y="2542538"/>
              <a:ext cx="5590043" cy="830997"/>
            </a:xfrm>
            <a:prstGeom prst="rect">
              <a:avLst/>
            </a:prstGeom>
            <a:noFill/>
          </p:spPr>
          <p:txBody>
            <a:bodyPr wrap="square" lIns="0" tIns="0" rIns="0" bIns="0" rtlCol="0" anchor="ctr" anchorCtr="0">
              <a:spAutoFit/>
            </a:bodyPr>
            <a:lstStyle/>
            <a:p>
              <a:r>
                <a:rPr lang="en-US" dirty="0" smtClean="0">
                  <a:solidFill>
                    <a:schemeClr val="bg2"/>
                  </a:solidFill>
                </a:rPr>
                <a:t>Many of the </a:t>
              </a:r>
              <a:r>
                <a:rPr lang="en-US" b="1" dirty="0" smtClean="0">
                  <a:solidFill>
                    <a:schemeClr val="accent1"/>
                  </a:solidFill>
                </a:rPr>
                <a:t>world’s largest and most recognizable global brands</a:t>
              </a:r>
              <a:r>
                <a:rPr lang="en-US" dirty="0" smtClean="0">
                  <a:solidFill>
                    <a:schemeClr val="accent1"/>
                  </a:solidFill>
                </a:rPr>
                <a:t> </a:t>
              </a:r>
              <a:r>
                <a:rPr lang="en-US" dirty="0" smtClean="0">
                  <a:solidFill>
                    <a:schemeClr val="bg2"/>
                  </a:solidFill>
                </a:rPr>
                <a:t>run on Microsoft’s cloud productivity services.</a:t>
              </a:r>
            </a:p>
          </p:txBody>
        </p:sp>
        <p:sp>
          <p:nvSpPr>
            <p:cNvPr id="31" name="TextBox 30"/>
            <p:cNvSpPr txBox="1"/>
            <p:nvPr/>
          </p:nvSpPr>
          <p:spPr>
            <a:xfrm>
              <a:off x="682599" y="3654654"/>
              <a:ext cx="1241163" cy="1183843"/>
            </a:xfrm>
            <a:prstGeom prst="rect">
              <a:avLst/>
            </a:prstGeom>
            <a:noFill/>
          </p:spPr>
          <p:txBody>
            <a:bodyPr wrap="square" lIns="0" tIns="0" rIns="0" bIns="0" rtlCol="0" anchor="ctr" anchorCtr="0">
              <a:noAutofit/>
            </a:bodyPr>
            <a:lstStyle/>
            <a:p>
              <a:r>
                <a:rPr lang="en-US" sz="8800" spc="-300" dirty="0" smtClean="0">
                  <a:solidFill>
                    <a:schemeClr val="accent1"/>
                  </a:solidFill>
                </a:rPr>
                <a:t>41</a:t>
              </a:r>
              <a:r>
                <a:rPr lang="en-US" sz="9600" b="1" spc="-300" dirty="0" smtClean="0">
                  <a:solidFill>
                    <a:schemeClr val="accent1"/>
                  </a:solidFill>
                </a:rPr>
                <a:t> </a:t>
              </a:r>
            </a:p>
          </p:txBody>
        </p:sp>
        <p:sp>
          <p:nvSpPr>
            <p:cNvPr id="32" name="TextBox 31"/>
            <p:cNvSpPr txBox="1"/>
            <p:nvPr/>
          </p:nvSpPr>
          <p:spPr>
            <a:xfrm>
              <a:off x="1944132" y="3969576"/>
              <a:ext cx="2469571" cy="553998"/>
            </a:xfrm>
            <a:prstGeom prst="rect">
              <a:avLst/>
            </a:prstGeom>
            <a:noFill/>
          </p:spPr>
          <p:txBody>
            <a:bodyPr wrap="square" lIns="0" tIns="0" rIns="0" bIns="0" rtlCol="0" anchor="ctr" anchorCtr="0">
              <a:spAutoFit/>
            </a:bodyPr>
            <a:lstStyle/>
            <a:p>
              <a:r>
                <a:rPr lang="en-US" dirty="0">
                  <a:solidFill>
                    <a:schemeClr val="bg2"/>
                  </a:solidFill>
                </a:rPr>
                <a:t>o</a:t>
              </a:r>
              <a:r>
                <a:rPr lang="en-US" dirty="0" smtClean="0">
                  <a:solidFill>
                    <a:schemeClr val="bg2"/>
                  </a:solidFill>
                </a:rPr>
                <a:t>f the </a:t>
              </a:r>
              <a:r>
                <a:rPr lang="en-US" dirty="0" smtClean="0">
                  <a:solidFill>
                    <a:schemeClr val="accent1"/>
                  </a:solidFill>
                </a:rPr>
                <a:t/>
              </a:r>
              <a:br>
                <a:rPr lang="en-US" dirty="0" smtClean="0">
                  <a:solidFill>
                    <a:schemeClr val="accent1"/>
                  </a:solidFill>
                </a:rPr>
              </a:br>
              <a:r>
                <a:rPr lang="en-US" b="1" dirty="0" err="1" smtClean="0">
                  <a:solidFill>
                    <a:schemeClr val="accent1"/>
                  </a:solidFill>
                </a:rPr>
                <a:t>Interbrand</a:t>
              </a:r>
              <a:r>
                <a:rPr lang="en-US" b="1" dirty="0" smtClean="0">
                  <a:solidFill>
                    <a:schemeClr val="accent1"/>
                  </a:solidFill>
                </a:rPr>
                <a:t> Top 100</a:t>
              </a:r>
            </a:p>
          </p:txBody>
        </p:sp>
        <p:sp>
          <p:nvSpPr>
            <p:cNvPr id="77" name="Freeform 211"/>
            <p:cNvSpPr>
              <a:spLocks noEditPoints="1"/>
            </p:cNvSpPr>
            <p:nvPr/>
          </p:nvSpPr>
          <p:spPr bwMode="auto">
            <a:xfrm>
              <a:off x="4685695" y="3638849"/>
              <a:ext cx="1645920" cy="1645920"/>
            </a:xfrm>
            <a:custGeom>
              <a:avLst/>
              <a:gdLst>
                <a:gd name="T0" fmla="*/ 68 w 135"/>
                <a:gd name="T1" fmla="*/ 0 h 136"/>
                <a:gd name="T2" fmla="*/ 0 w 135"/>
                <a:gd name="T3" fmla="*/ 68 h 136"/>
                <a:gd name="T4" fmla="*/ 68 w 135"/>
                <a:gd name="T5" fmla="*/ 136 h 136"/>
                <a:gd name="T6" fmla="*/ 135 w 135"/>
                <a:gd name="T7" fmla="*/ 68 h 136"/>
                <a:gd name="T8" fmla="*/ 68 w 135"/>
                <a:gd name="T9" fmla="*/ 0 h 136"/>
                <a:gd name="T10" fmla="*/ 116 w 135"/>
                <a:gd name="T11" fmla="*/ 48 h 136"/>
                <a:gd name="T12" fmla="*/ 117 w 135"/>
                <a:gd name="T13" fmla="*/ 42 h 136"/>
                <a:gd name="T14" fmla="*/ 118 w 135"/>
                <a:gd name="T15" fmla="*/ 35 h 136"/>
                <a:gd name="T16" fmla="*/ 127 w 135"/>
                <a:gd name="T17" fmla="*/ 58 h 136"/>
                <a:gd name="T18" fmla="*/ 126 w 135"/>
                <a:gd name="T19" fmla="*/ 56 h 136"/>
                <a:gd name="T20" fmla="*/ 120 w 135"/>
                <a:gd name="T21" fmla="*/ 55 h 136"/>
                <a:gd name="T22" fmla="*/ 116 w 135"/>
                <a:gd name="T23" fmla="*/ 48 h 136"/>
                <a:gd name="T24" fmla="*/ 85 w 135"/>
                <a:gd name="T25" fmla="*/ 119 h 136"/>
                <a:gd name="T26" fmla="*/ 73 w 135"/>
                <a:gd name="T27" fmla="*/ 128 h 136"/>
                <a:gd name="T28" fmla="*/ 68 w 135"/>
                <a:gd name="T29" fmla="*/ 128 h 136"/>
                <a:gd name="T30" fmla="*/ 64 w 135"/>
                <a:gd name="T31" fmla="*/ 128 h 136"/>
                <a:gd name="T32" fmla="*/ 62 w 135"/>
                <a:gd name="T33" fmla="*/ 118 h 136"/>
                <a:gd name="T34" fmla="*/ 54 w 135"/>
                <a:gd name="T35" fmla="*/ 103 h 136"/>
                <a:gd name="T36" fmla="*/ 50 w 135"/>
                <a:gd name="T37" fmla="*/ 96 h 136"/>
                <a:gd name="T38" fmla="*/ 37 w 135"/>
                <a:gd name="T39" fmla="*/ 86 h 136"/>
                <a:gd name="T40" fmla="*/ 22 w 135"/>
                <a:gd name="T41" fmla="*/ 69 h 136"/>
                <a:gd name="T42" fmla="*/ 23 w 135"/>
                <a:gd name="T43" fmla="*/ 35 h 136"/>
                <a:gd name="T44" fmla="*/ 22 w 135"/>
                <a:gd name="T45" fmla="*/ 29 h 136"/>
                <a:gd name="T46" fmla="*/ 25 w 135"/>
                <a:gd name="T47" fmla="*/ 25 h 136"/>
                <a:gd name="T48" fmla="*/ 34 w 135"/>
                <a:gd name="T49" fmla="*/ 18 h 136"/>
                <a:gd name="T50" fmla="*/ 43 w 135"/>
                <a:gd name="T51" fmla="*/ 18 h 136"/>
                <a:gd name="T52" fmla="*/ 55 w 135"/>
                <a:gd name="T53" fmla="*/ 14 h 136"/>
                <a:gd name="T54" fmla="*/ 61 w 135"/>
                <a:gd name="T55" fmla="*/ 8 h 136"/>
                <a:gd name="T56" fmla="*/ 68 w 135"/>
                <a:gd name="T57" fmla="*/ 8 h 136"/>
                <a:gd name="T58" fmla="*/ 70 w 135"/>
                <a:gd name="T59" fmla="*/ 8 h 136"/>
                <a:gd name="T60" fmla="*/ 72 w 135"/>
                <a:gd name="T61" fmla="*/ 19 h 136"/>
                <a:gd name="T62" fmla="*/ 68 w 135"/>
                <a:gd name="T63" fmla="*/ 23 h 136"/>
                <a:gd name="T64" fmla="*/ 53 w 135"/>
                <a:gd name="T65" fmla="*/ 26 h 136"/>
                <a:gd name="T66" fmla="*/ 56 w 135"/>
                <a:gd name="T67" fmla="*/ 36 h 136"/>
                <a:gd name="T68" fmla="*/ 62 w 135"/>
                <a:gd name="T69" fmla="*/ 32 h 136"/>
                <a:gd name="T70" fmla="*/ 69 w 135"/>
                <a:gd name="T71" fmla="*/ 30 h 136"/>
                <a:gd name="T72" fmla="*/ 76 w 135"/>
                <a:gd name="T73" fmla="*/ 32 h 136"/>
                <a:gd name="T74" fmla="*/ 74 w 135"/>
                <a:gd name="T75" fmla="*/ 47 h 136"/>
                <a:gd name="T76" fmla="*/ 55 w 135"/>
                <a:gd name="T77" fmla="*/ 65 h 136"/>
                <a:gd name="T78" fmla="*/ 39 w 135"/>
                <a:gd name="T79" fmla="*/ 71 h 136"/>
                <a:gd name="T80" fmla="*/ 39 w 135"/>
                <a:gd name="T81" fmla="*/ 82 h 136"/>
                <a:gd name="T82" fmla="*/ 52 w 135"/>
                <a:gd name="T83" fmla="*/ 90 h 136"/>
                <a:gd name="T84" fmla="*/ 77 w 135"/>
                <a:gd name="T85" fmla="*/ 97 h 136"/>
                <a:gd name="T86" fmla="*/ 85 w 135"/>
                <a:gd name="T87" fmla="*/ 119 h 136"/>
                <a:gd name="T88" fmla="*/ 90 w 135"/>
                <a:gd name="T89" fmla="*/ 24 h 136"/>
                <a:gd name="T90" fmla="*/ 86 w 135"/>
                <a:gd name="T91" fmla="*/ 29 h 136"/>
                <a:gd name="T92" fmla="*/ 76 w 135"/>
                <a:gd name="T93" fmla="*/ 14 h 136"/>
                <a:gd name="T94" fmla="*/ 75 w 135"/>
                <a:gd name="T95" fmla="*/ 8 h 136"/>
                <a:gd name="T96" fmla="*/ 94 w 135"/>
                <a:gd name="T97" fmla="*/ 14 h 136"/>
                <a:gd name="T98" fmla="*/ 94 w 135"/>
                <a:gd name="T99" fmla="*/ 16 h 136"/>
                <a:gd name="T100" fmla="*/ 90 w 135"/>
                <a:gd name="T101" fmla="*/ 24 h 136"/>
                <a:gd name="T102" fmla="*/ 113 w 135"/>
                <a:gd name="T103" fmla="*/ 99 h 136"/>
                <a:gd name="T104" fmla="*/ 111 w 135"/>
                <a:gd name="T105" fmla="*/ 80 h 136"/>
                <a:gd name="T106" fmla="*/ 117 w 135"/>
                <a:gd name="T107" fmla="*/ 64 h 136"/>
                <a:gd name="T108" fmla="*/ 126 w 135"/>
                <a:gd name="T109" fmla="*/ 63 h 136"/>
                <a:gd name="T110" fmla="*/ 128 w 135"/>
                <a:gd name="T111" fmla="*/ 67 h 136"/>
                <a:gd name="T112" fmla="*/ 128 w 135"/>
                <a:gd name="T113" fmla="*/ 68 h 136"/>
                <a:gd name="T114" fmla="*/ 118 w 135"/>
                <a:gd name="T115" fmla="*/ 100 h 136"/>
                <a:gd name="T116" fmla="*/ 113 w 135"/>
                <a:gd name="T117" fmla="*/ 9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136">
                  <a:moveTo>
                    <a:pt x="68" y="0"/>
                  </a:moveTo>
                  <a:cubicBezTo>
                    <a:pt x="30" y="0"/>
                    <a:pt x="0" y="31"/>
                    <a:pt x="0" y="68"/>
                  </a:cubicBezTo>
                  <a:cubicBezTo>
                    <a:pt x="0" y="105"/>
                    <a:pt x="30" y="136"/>
                    <a:pt x="68" y="136"/>
                  </a:cubicBezTo>
                  <a:cubicBezTo>
                    <a:pt x="105" y="136"/>
                    <a:pt x="135" y="105"/>
                    <a:pt x="135" y="68"/>
                  </a:cubicBezTo>
                  <a:cubicBezTo>
                    <a:pt x="135" y="31"/>
                    <a:pt x="105" y="0"/>
                    <a:pt x="68" y="0"/>
                  </a:cubicBezTo>
                  <a:close/>
                  <a:moveTo>
                    <a:pt x="116" y="48"/>
                  </a:moveTo>
                  <a:cubicBezTo>
                    <a:pt x="119" y="48"/>
                    <a:pt x="118" y="45"/>
                    <a:pt x="117" y="42"/>
                  </a:cubicBezTo>
                  <a:cubicBezTo>
                    <a:pt x="116" y="39"/>
                    <a:pt x="117" y="37"/>
                    <a:pt x="118" y="35"/>
                  </a:cubicBezTo>
                  <a:cubicBezTo>
                    <a:pt x="123" y="42"/>
                    <a:pt x="126" y="50"/>
                    <a:pt x="127" y="58"/>
                  </a:cubicBezTo>
                  <a:cubicBezTo>
                    <a:pt x="127" y="58"/>
                    <a:pt x="126" y="57"/>
                    <a:pt x="126" y="56"/>
                  </a:cubicBezTo>
                  <a:cubicBezTo>
                    <a:pt x="124" y="51"/>
                    <a:pt x="123" y="50"/>
                    <a:pt x="120" y="55"/>
                  </a:cubicBezTo>
                  <a:cubicBezTo>
                    <a:pt x="116" y="60"/>
                    <a:pt x="112" y="48"/>
                    <a:pt x="116" y="48"/>
                  </a:cubicBezTo>
                  <a:close/>
                  <a:moveTo>
                    <a:pt x="85" y="119"/>
                  </a:moveTo>
                  <a:cubicBezTo>
                    <a:pt x="79" y="123"/>
                    <a:pt x="75" y="126"/>
                    <a:pt x="73" y="128"/>
                  </a:cubicBezTo>
                  <a:cubicBezTo>
                    <a:pt x="71" y="128"/>
                    <a:pt x="69" y="128"/>
                    <a:pt x="68" y="128"/>
                  </a:cubicBezTo>
                  <a:cubicBezTo>
                    <a:pt x="66" y="128"/>
                    <a:pt x="65" y="128"/>
                    <a:pt x="64" y="128"/>
                  </a:cubicBezTo>
                  <a:cubicBezTo>
                    <a:pt x="65" y="125"/>
                    <a:pt x="66" y="121"/>
                    <a:pt x="62" y="118"/>
                  </a:cubicBezTo>
                  <a:cubicBezTo>
                    <a:pt x="56" y="114"/>
                    <a:pt x="51" y="108"/>
                    <a:pt x="54" y="103"/>
                  </a:cubicBezTo>
                  <a:cubicBezTo>
                    <a:pt x="58" y="98"/>
                    <a:pt x="54" y="97"/>
                    <a:pt x="50" y="96"/>
                  </a:cubicBezTo>
                  <a:cubicBezTo>
                    <a:pt x="47" y="95"/>
                    <a:pt x="48" y="89"/>
                    <a:pt x="37" y="86"/>
                  </a:cubicBezTo>
                  <a:cubicBezTo>
                    <a:pt x="26" y="84"/>
                    <a:pt x="25" y="77"/>
                    <a:pt x="22" y="69"/>
                  </a:cubicBezTo>
                  <a:cubicBezTo>
                    <a:pt x="16" y="51"/>
                    <a:pt x="23" y="39"/>
                    <a:pt x="23" y="35"/>
                  </a:cubicBezTo>
                  <a:cubicBezTo>
                    <a:pt x="23" y="33"/>
                    <a:pt x="23" y="31"/>
                    <a:pt x="22" y="29"/>
                  </a:cubicBezTo>
                  <a:cubicBezTo>
                    <a:pt x="23" y="28"/>
                    <a:pt x="24" y="26"/>
                    <a:pt x="25" y="25"/>
                  </a:cubicBezTo>
                  <a:cubicBezTo>
                    <a:pt x="28" y="23"/>
                    <a:pt x="30" y="20"/>
                    <a:pt x="34" y="18"/>
                  </a:cubicBezTo>
                  <a:cubicBezTo>
                    <a:pt x="36" y="19"/>
                    <a:pt x="39" y="20"/>
                    <a:pt x="43" y="18"/>
                  </a:cubicBezTo>
                  <a:cubicBezTo>
                    <a:pt x="48" y="14"/>
                    <a:pt x="52" y="14"/>
                    <a:pt x="55" y="14"/>
                  </a:cubicBezTo>
                  <a:cubicBezTo>
                    <a:pt x="58" y="13"/>
                    <a:pt x="62" y="12"/>
                    <a:pt x="61" y="8"/>
                  </a:cubicBezTo>
                  <a:cubicBezTo>
                    <a:pt x="63" y="8"/>
                    <a:pt x="65" y="8"/>
                    <a:pt x="68" y="8"/>
                  </a:cubicBezTo>
                  <a:cubicBezTo>
                    <a:pt x="68" y="8"/>
                    <a:pt x="69" y="8"/>
                    <a:pt x="70" y="8"/>
                  </a:cubicBezTo>
                  <a:cubicBezTo>
                    <a:pt x="66" y="12"/>
                    <a:pt x="66" y="14"/>
                    <a:pt x="72" y="19"/>
                  </a:cubicBezTo>
                  <a:cubicBezTo>
                    <a:pt x="74" y="21"/>
                    <a:pt x="73" y="25"/>
                    <a:pt x="68" y="23"/>
                  </a:cubicBezTo>
                  <a:cubicBezTo>
                    <a:pt x="60" y="19"/>
                    <a:pt x="60" y="25"/>
                    <a:pt x="53" y="26"/>
                  </a:cubicBezTo>
                  <a:cubicBezTo>
                    <a:pt x="50" y="26"/>
                    <a:pt x="49" y="33"/>
                    <a:pt x="56" y="36"/>
                  </a:cubicBezTo>
                  <a:cubicBezTo>
                    <a:pt x="58" y="38"/>
                    <a:pt x="65" y="40"/>
                    <a:pt x="62" y="32"/>
                  </a:cubicBezTo>
                  <a:cubicBezTo>
                    <a:pt x="61" y="28"/>
                    <a:pt x="68" y="24"/>
                    <a:pt x="69" y="30"/>
                  </a:cubicBezTo>
                  <a:cubicBezTo>
                    <a:pt x="70" y="35"/>
                    <a:pt x="74" y="29"/>
                    <a:pt x="76" y="32"/>
                  </a:cubicBezTo>
                  <a:cubicBezTo>
                    <a:pt x="81" y="39"/>
                    <a:pt x="83" y="45"/>
                    <a:pt x="74" y="47"/>
                  </a:cubicBezTo>
                  <a:cubicBezTo>
                    <a:pt x="61" y="49"/>
                    <a:pt x="56" y="60"/>
                    <a:pt x="55" y="65"/>
                  </a:cubicBezTo>
                  <a:cubicBezTo>
                    <a:pt x="54" y="70"/>
                    <a:pt x="43" y="71"/>
                    <a:pt x="39" y="71"/>
                  </a:cubicBezTo>
                  <a:cubicBezTo>
                    <a:pt x="35" y="71"/>
                    <a:pt x="34" y="82"/>
                    <a:pt x="39" y="82"/>
                  </a:cubicBezTo>
                  <a:cubicBezTo>
                    <a:pt x="43" y="82"/>
                    <a:pt x="50" y="87"/>
                    <a:pt x="52" y="90"/>
                  </a:cubicBezTo>
                  <a:cubicBezTo>
                    <a:pt x="53" y="93"/>
                    <a:pt x="69" y="86"/>
                    <a:pt x="77" y="97"/>
                  </a:cubicBezTo>
                  <a:cubicBezTo>
                    <a:pt x="84" y="107"/>
                    <a:pt x="98" y="107"/>
                    <a:pt x="85" y="119"/>
                  </a:cubicBezTo>
                  <a:close/>
                  <a:moveTo>
                    <a:pt x="90" y="24"/>
                  </a:moveTo>
                  <a:cubicBezTo>
                    <a:pt x="90" y="26"/>
                    <a:pt x="94" y="35"/>
                    <a:pt x="86" y="29"/>
                  </a:cubicBezTo>
                  <a:cubicBezTo>
                    <a:pt x="78" y="23"/>
                    <a:pt x="81" y="16"/>
                    <a:pt x="76" y="14"/>
                  </a:cubicBezTo>
                  <a:cubicBezTo>
                    <a:pt x="73" y="13"/>
                    <a:pt x="74" y="10"/>
                    <a:pt x="75" y="8"/>
                  </a:cubicBezTo>
                  <a:cubicBezTo>
                    <a:pt x="82" y="9"/>
                    <a:pt x="88" y="11"/>
                    <a:pt x="94" y="14"/>
                  </a:cubicBezTo>
                  <a:cubicBezTo>
                    <a:pt x="94" y="14"/>
                    <a:pt x="94" y="15"/>
                    <a:pt x="94" y="16"/>
                  </a:cubicBezTo>
                  <a:cubicBezTo>
                    <a:pt x="96" y="21"/>
                    <a:pt x="89" y="22"/>
                    <a:pt x="90" y="24"/>
                  </a:cubicBezTo>
                  <a:close/>
                  <a:moveTo>
                    <a:pt x="113" y="99"/>
                  </a:moveTo>
                  <a:cubicBezTo>
                    <a:pt x="108" y="99"/>
                    <a:pt x="109" y="88"/>
                    <a:pt x="111" y="80"/>
                  </a:cubicBezTo>
                  <a:cubicBezTo>
                    <a:pt x="113" y="73"/>
                    <a:pt x="116" y="74"/>
                    <a:pt x="117" y="64"/>
                  </a:cubicBezTo>
                  <a:cubicBezTo>
                    <a:pt x="117" y="59"/>
                    <a:pt x="125" y="59"/>
                    <a:pt x="126" y="63"/>
                  </a:cubicBezTo>
                  <a:cubicBezTo>
                    <a:pt x="126" y="64"/>
                    <a:pt x="126" y="66"/>
                    <a:pt x="128" y="67"/>
                  </a:cubicBezTo>
                  <a:cubicBezTo>
                    <a:pt x="128" y="67"/>
                    <a:pt x="128" y="68"/>
                    <a:pt x="128" y="68"/>
                  </a:cubicBezTo>
                  <a:cubicBezTo>
                    <a:pt x="128" y="80"/>
                    <a:pt x="124" y="91"/>
                    <a:pt x="118" y="100"/>
                  </a:cubicBezTo>
                  <a:cubicBezTo>
                    <a:pt x="117" y="100"/>
                    <a:pt x="116" y="100"/>
                    <a:pt x="113" y="99"/>
                  </a:cubicBezTo>
                  <a:close/>
                </a:path>
              </a:pathLst>
            </a:custGeom>
            <a:solidFill>
              <a:srgbClr val="EB3C00"/>
            </a:solidFill>
            <a:ln>
              <a:noFill/>
            </a:ln>
            <a:extLst/>
          </p:spPr>
          <p:txBody>
            <a:bodyPr vert="horz" wrap="square" lIns="91431" tIns="45716" rIns="91431" bIns="45716" numCol="1" anchor="t" anchorCtr="0" compatLnSpc="1">
              <a:prstTxWarp prst="textNoShape">
                <a:avLst/>
              </a:prstTxWarp>
            </a:bodyPr>
            <a:lstStyle/>
            <a:p>
              <a:endParaRPr lang="en-US">
                <a:gradFill>
                  <a:gsLst>
                    <a:gs pos="0">
                      <a:schemeClr val="bg1"/>
                    </a:gs>
                    <a:gs pos="100000">
                      <a:schemeClr val="bg1"/>
                    </a:gs>
                  </a:gsLst>
                  <a:lin ang="5400000" scaled="0"/>
                </a:gradFill>
              </a:endParaRPr>
            </a:p>
          </p:txBody>
        </p:sp>
      </p:grpSp>
      <p:grpSp>
        <p:nvGrpSpPr>
          <p:cNvPr id="18" name="Group 17"/>
          <p:cNvGrpSpPr/>
          <p:nvPr/>
        </p:nvGrpSpPr>
        <p:grpSpPr>
          <a:xfrm>
            <a:off x="6654010" y="230189"/>
            <a:ext cx="5137761" cy="5313040"/>
            <a:chOff x="6654010" y="230189"/>
            <a:chExt cx="5137761" cy="5313040"/>
          </a:xfrm>
        </p:grpSpPr>
        <p:sp>
          <p:nvSpPr>
            <p:cNvPr id="65" name="Rectangle 64"/>
            <p:cNvSpPr/>
            <p:nvPr/>
          </p:nvSpPr>
          <p:spPr bwMode="auto">
            <a:xfrm>
              <a:off x="6654010" y="230189"/>
              <a:ext cx="5137761" cy="5290443"/>
            </a:xfrm>
            <a:prstGeom prst="rect">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177"/>
            <p:cNvSpPr>
              <a:spLocks noChangeAspect="1"/>
            </p:cNvSpPr>
            <p:nvPr/>
          </p:nvSpPr>
          <p:spPr bwMode="auto">
            <a:xfrm>
              <a:off x="10439750" y="1198619"/>
              <a:ext cx="640080" cy="589096"/>
            </a:xfrm>
            <a:custGeom>
              <a:avLst/>
              <a:gdLst>
                <a:gd name="T0" fmla="*/ 809 w 897"/>
                <a:gd name="T1" fmla="*/ 363 h 826"/>
                <a:gd name="T2" fmla="*/ 574 w 897"/>
                <a:gd name="T3" fmla="*/ 363 h 826"/>
                <a:gd name="T4" fmla="*/ 523 w 897"/>
                <a:gd name="T5" fmla="*/ 289 h 826"/>
                <a:gd name="T6" fmla="*/ 540 w 897"/>
                <a:gd name="T7" fmla="*/ 289 h 826"/>
                <a:gd name="T8" fmla="*/ 567 w 897"/>
                <a:gd name="T9" fmla="*/ 261 h 826"/>
                <a:gd name="T10" fmla="*/ 540 w 897"/>
                <a:gd name="T11" fmla="*/ 234 h 826"/>
                <a:gd name="T12" fmla="*/ 486 w 897"/>
                <a:gd name="T13" fmla="*/ 234 h 826"/>
                <a:gd name="T14" fmla="*/ 444 w 897"/>
                <a:gd name="T15" fmla="*/ 174 h 826"/>
                <a:gd name="T16" fmla="*/ 462 w 897"/>
                <a:gd name="T17" fmla="*/ 174 h 826"/>
                <a:gd name="T18" fmla="*/ 489 w 897"/>
                <a:gd name="T19" fmla="*/ 146 h 826"/>
                <a:gd name="T20" fmla="*/ 462 w 897"/>
                <a:gd name="T21" fmla="*/ 119 h 826"/>
                <a:gd name="T22" fmla="*/ 407 w 897"/>
                <a:gd name="T23" fmla="*/ 119 h 826"/>
                <a:gd name="T24" fmla="*/ 325 w 897"/>
                <a:gd name="T25" fmla="*/ 0 h 826"/>
                <a:gd name="T26" fmla="*/ 258 w 897"/>
                <a:gd name="T27" fmla="*/ 0 h 826"/>
                <a:gd name="T28" fmla="*/ 393 w 897"/>
                <a:gd name="T29" fmla="*/ 363 h 826"/>
                <a:gd name="T30" fmla="*/ 158 w 897"/>
                <a:gd name="T31" fmla="*/ 363 h 826"/>
                <a:gd name="T32" fmla="*/ 47 w 897"/>
                <a:gd name="T33" fmla="*/ 199 h 826"/>
                <a:gd name="T34" fmla="*/ 0 w 897"/>
                <a:gd name="T35" fmla="*/ 199 h 826"/>
                <a:gd name="T36" fmla="*/ 70 w 897"/>
                <a:gd name="T37" fmla="*/ 416 h 826"/>
                <a:gd name="T38" fmla="*/ 0 w 897"/>
                <a:gd name="T39" fmla="*/ 633 h 826"/>
                <a:gd name="T40" fmla="*/ 47 w 897"/>
                <a:gd name="T41" fmla="*/ 633 h 826"/>
                <a:gd name="T42" fmla="*/ 158 w 897"/>
                <a:gd name="T43" fmla="*/ 469 h 826"/>
                <a:gd name="T44" fmla="*/ 390 w 897"/>
                <a:gd name="T45" fmla="*/ 469 h 826"/>
                <a:gd name="T46" fmla="*/ 258 w 897"/>
                <a:gd name="T47" fmla="*/ 826 h 826"/>
                <a:gd name="T48" fmla="*/ 325 w 897"/>
                <a:gd name="T49" fmla="*/ 826 h 826"/>
                <a:gd name="T50" fmla="*/ 402 w 897"/>
                <a:gd name="T51" fmla="*/ 714 h 826"/>
                <a:gd name="T52" fmla="*/ 462 w 897"/>
                <a:gd name="T53" fmla="*/ 714 h 826"/>
                <a:gd name="T54" fmla="*/ 489 w 897"/>
                <a:gd name="T55" fmla="*/ 687 h 826"/>
                <a:gd name="T56" fmla="*/ 462 w 897"/>
                <a:gd name="T57" fmla="*/ 660 h 826"/>
                <a:gd name="T58" fmla="*/ 439 w 897"/>
                <a:gd name="T59" fmla="*/ 660 h 826"/>
                <a:gd name="T60" fmla="*/ 481 w 897"/>
                <a:gd name="T61" fmla="*/ 599 h 826"/>
                <a:gd name="T62" fmla="*/ 540 w 897"/>
                <a:gd name="T63" fmla="*/ 599 h 826"/>
                <a:gd name="T64" fmla="*/ 567 w 897"/>
                <a:gd name="T65" fmla="*/ 572 h 826"/>
                <a:gd name="T66" fmla="*/ 540 w 897"/>
                <a:gd name="T67" fmla="*/ 545 h 826"/>
                <a:gd name="T68" fmla="*/ 518 w 897"/>
                <a:gd name="T69" fmla="*/ 545 h 826"/>
                <a:gd name="T70" fmla="*/ 570 w 897"/>
                <a:gd name="T71" fmla="*/ 469 h 826"/>
                <a:gd name="T72" fmla="*/ 809 w 897"/>
                <a:gd name="T73" fmla="*/ 469 h 826"/>
                <a:gd name="T74" fmla="*/ 891 w 897"/>
                <a:gd name="T75" fmla="*/ 416 h 826"/>
                <a:gd name="T76" fmla="*/ 809 w 897"/>
                <a:gd name="T77" fmla="*/ 363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97" h="826">
                  <a:moveTo>
                    <a:pt x="809" y="363"/>
                  </a:moveTo>
                  <a:cubicBezTo>
                    <a:pt x="574" y="363"/>
                    <a:pt x="574" y="363"/>
                    <a:pt x="574" y="363"/>
                  </a:cubicBezTo>
                  <a:cubicBezTo>
                    <a:pt x="523" y="289"/>
                    <a:pt x="523" y="289"/>
                    <a:pt x="523" y="289"/>
                  </a:cubicBezTo>
                  <a:cubicBezTo>
                    <a:pt x="540" y="289"/>
                    <a:pt x="540" y="289"/>
                    <a:pt x="540" y="289"/>
                  </a:cubicBezTo>
                  <a:cubicBezTo>
                    <a:pt x="555" y="289"/>
                    <a:pt x="567" y="277"/>
                    <a:pt x="567" y="261"/>
                  </a:cubicBezTo>
                  <a:cubicBezTo>
                    <a:pt x="567" y="246"/>
                    <a:pt x="555" y="234"/>
                    <a:pt x="540" y="234"/>
                  </a:cubicBezTo>
                  <a:cubicBezTo>
                    <a:pt x="486" y="234"/>
                    <a:pt x="486" y="234"/>
                    <a:pt x="486" y="234"/>
                  </a:cubicBezTo>
                  <a:cubicBezTo>
                    <a:pt x="444" y="174"/>
                    <a:pt x="444" y="174"/>
                    <a:pt x="444" y="174"/>
                  </a:cubicBezTo>
                  <a:cubicBezTo>
                    <a:pt x="462" y="174"/>
                    <a:pt x="462" y="174"/>
                    <a:pt x="462" y="174"/>
                  </a:cubicBezTo>
                  <a:cubicBezTo>
                    <a:pt x="477" y="174"/>
                    <a:pt x="489" y="161"/>
                    <a:pt x="489" y="146"/>
                  </a:cubicBezTo>
                  <a:cubicBezTo>
                    <a:pt x="489" y="131"/>
                    <a:pt x="477" y="119"/>
                    <a:pt x="462" y="119"/>
                  </a:cubicBezTo>
                  <a:cubicBezTo>
                    <a:pt x="407" y="119"/>
                    <a:pt x="407" y="119"/>
                    <a:pt x="407" y="119"/>
                  </a:cubicBezTo>
                  <a:cubicBezTo>
                    <a:pt x="325" y="0"/>
                    <a:pt x="325" y="0"/>
                    <a:pt x="325" y="0"/>
                  </a:cubicBezTo>
                  <a:cubicBezTo>
                    <a:pt x="258" y="0"/>
                    <a:pt x="258" y="0"/>
                    <a:pt x="258" y="0"/>
                  </a:cubicBezTo>
                  <a:cubicBezTo>
                    <a:pt x="393" y="363"/>
                    <a:pt x="393" y="363"/>
                    <a:pt x="393" y="363"/>
                  </a:cubicBezTo>
                  <a:cubicBezTo>
                    <a:pt x="158" y="363"/>
                    <a:pt x="158" y="363"/>
                    <a:pt x="158" y="363"/>
                  </a:cubicBezTo>
                  <a:cubicBezTo>
                    <a:pt x="47" y="199"/>
                    <a:pt x="47" y="199"/>
                    <a:pt x="47" y="199"/>
                  </a:cubicBezTo>
                  <a:cubicBezTo>
                    <a:pt x="0" y="199"/>
                    <a:pt x="0" y="199"/>
                    <a:pt x="0" y="199"/>
                  </a:cubicBezTo>
                  <a:cubicBezTo>
                    <a:pt x="70" y="416"/>
                    <a:pt x="70" y="416"/>
                    <a:pt x="70" y="416"/>
                  </a:cubicBezTo>
                  <a:cubicBezTo>
                    <a:pt x="0" y="633"/>
                    <a:pt x="0" y="633"/>
                    <a:pt x="0" y="633"/>
                  </a:cubicBezTo>
                  <a:cubicBezTo>
                    <a:pt x="47" y="633"/>
                    <a:pt x="47" y="633"/>
                    <a:pt x="47" y="633"/>
                  </a:cubicBezTo>
                  <a:cubicBezTo>
                    <a:pt x="158" y="469"/>
                    <a:pt x="158" y="469"/>
                    <a:pt x="158" y="469"/>
                  </a:cubicBezTo>
                  <a:cubicBezTo>
                    <a:pt x="390" y="469"/>
                    <a:pt x="390" y="469"/>
                    <a:pt x="390" y="469"/>
                  </a:cubicBezTo>
                  <a:cubicBezTo>
                    <a:pt x="258" y="826"/>
                    <a:pt x="258" y="826"/>
                    <a:pt x="258" y="826"/>
                  </a:cubicBezTo>
                  <a:cubicBezTo>
                    <a:pt x="325" y="826"/>
                    <a:pt x="325" y="826"/>
                    <a:pt x="325" y="826"/>
                  </a:cubicBezTo>
                  <a:cubicBezTo>
                    <a:pt x="402" y="714"/>
                    <a:pt x="402" y="714"/>
                    <a:pt x="402" y="714"/>
                  </a:cubicBezTo>
                  <a:cubicBezTo>
                    <a:pt x="462" y="714"/>
                    <a:pt x="462" y="714"/>
                    <a:pt x="462" y="714"/>
                  </a:cubicBezTo>
                  <a:cubicBezTo>
                    <a:pt x="477" y="714"/>
                    <a:pt x="489" y="702"/>
                    <a:pt x="489" y="687"/>
                  </a:cubicBezTo>
                  <a:cubicBezTo>
                    <a:pt x="489" y="672"/>
                    <a:pt x="477" y="660"/>
                    <a:pt x="462" y="660"/>
                  </a:cubicBezTo>
                  <a:cubicBezTo>
                    <a:pt x="439" y="660"/>
                    <a:pt x="439" y="660"/>
                    <a:pt x="439" y="660"/>
                  </a:cubicBezTo>
                  <a:cubicBezTo>
                    <a:pt x="481" y="599"/>
                    <a:pt x="481" y="599"/>
                    <a:pt x="481" y="599"/>
                  </a:cubicBezTo>
                  <a:cubicBezTo>
                    <a:pt x="540" y="599"/>
                    <a:pt x="540" y="599"/>
                    <a:pt x="540" y="599"/>
                  </a:cubicBezTo>
                  <a:cubicBezTo>
                    <a:pt x="555" y="599"/>
                    <a:pt x="567" y="587"/>
                    <a:pt x="567" y="572"/>
                  </a:cubicBezTo>
                  <a:cubicBezTo>
                    <a:pt x="567" y="557"/>
                    <a:pt x="555" y="545"/>
                    <a:pt x="540" y="545"/>
                  </a:cubicBezTo>
                  <a:cubicBezTo>
                    <a:pt x="518" y="545"/>
                    <a:pt x="518" y="545"/>
                    <a:pt x="518" y="545"/>
                  </a:cubicBezTo>
                  <a:cubicBezTo>
                    <a:pt x="570" y="469"/>
                    <a:pt x="570" y="469"/>
                    <a:pt x="570" y="469"/>
                  </a:cubicBezTo>
                  <a:cubicBezTo>
                    <a:pt x="809" y="469"/>
                    <a:pt x="809" y="469"/>
                    <a:pt x="809" y="469"/>
                  </a:cubicBezTo>
                  <a:cubicBezTo>
                    <a:pt x="809" y="469"/>
                    <a:pt x="897" y="457"/>
                    <a:pt x="891" y="416"/>
                  </a:cubicBezTo>
                  <a:cubicBezTo>
                    <a:pt x="897" y="375"/>
                    <a:pt x="809" y="363"/>
                    <a:pt x="809" y="363"/>
                  </a:cubicBezTo>
                  <a:close/>
                </a:path>
              </a:pathLst>
            </a:custGeom>
            <a:solidFill>
              <a:schemeClr val="accent1"/>
            </a:solidFill>
            <a:ln>
              <a:noFill/>
            </a:ln>
          </p:spPr>
          <p:txBody>
            <a:bodyPr vert="horz" wrap="square" lIns="91431" tIns="45716" rIns="91431" bIns="45716" numCol="1" anchor="t" anchorCtr="0" compatLnSpc="1">
              <a:prstTxWarp prst="textNoShape">
                <a:avLst/>
              </a:prstTxWarp>
            </a:bodyPr>
            <a:lstStyle/>
            <a:p>
              <a:endParaRPr lang="en-US">
                <a:gradFill>
                  <a:gsLst>
                    <a:gs pos="0">
                      <a:schemeClr val="bg1"/>
                    </a:gs>
                    <a:gs pos="100000">
                      <a:schemeClr val="bg1"/>
                    </a:gs>
                  </a:gsLst>
                  <a:lin ang="5400000" scaled="0"/>
                </a:gradFill>
              </a:endParaRPr>
            </a:p>
          </p:txBody>
        </p:sp>
        <p:sp>
          <p:nvSpPr>
            <p:cNvPr id="38" name="Freeform 11"/>
            <p:cNvSpPr>
              <a:spLocks noChangeAspect="1" noEditPoints="1"/>
            </p:cNvSpPr>
            <p:nvPr/>
          </p:nvSpPr>
          <p:spPr bwMode="auto">
            <a:xfrm>
              <a:off x="10364043" y="2167317"/>
              <a:ext cx="791494" cy="457200"/>
            </a:xfrm>
            <a:custGeom>
              <a:avLst/>
              <a:gdLst>
                <a:gd name="T0" fmla="*/ 393 w 601"/>
                <a:gd name="T1" fmla="*/ 36 h 347"/>
                <a:gd name="T2" fmla="*/ 134 w 601"/>
                <a:gd name="T3" fmla="*/ 139 h 347"/>
                <a:gd name="T4" fmla="*/ 90 w 601"/>
                <a:gd name="T5" fmla="*/ 234 h 347"/>
                <a:gd name="T6" fmla="*/ 463 w 601"/>
                <a:gd name="T7" fmla="*/ 282 h 347"/>
                <a:gd name="T8" fmla="*/ 511 w 601"/>
                <a:gd name="T9" fmla="*/ 187 h 347"/>
                <a:gd name="T10" fmla="*/ 171 w 601"/>
                <a:gd name="T11" fmla="*/ 129 h 347"/>
                <a:gd name="T12" fmla="*/ 393 w 601"/>
                <a:gd name="T13" fmla="*/ 68 h 347"/>
                <a:gd name="T14" fmla="*/ 434 w 601"/>
                <a:gd name="T15" fmla="*/ 139 h 347"/>
                <a:gd name="T16" fmla="*/ 171 w 601"/>
                <a:gd name="T17" fmla="*/ 129 h 347"/>
                <a:gd name="T18" fmla="*/ 160 w 601"/>
                <a:gd name="T19" fmla="*/ 231 h 347"/>
                <a:gd name="T20" fmla="*/ 160 w 601"/>
                <a:gd name="T21" fmla="*/ 198 h 347"/>
                <a:gd name="T22" fmla="*/ 213 w 601"/>
                <a:gd name="T23" fmla="*/ 214 h 347"/>
                <a:gd name="T24" fmla="*/ 441 w 601"/>
                <a:gd name="T25" fmla="*/ 231 h 347"/>
                <a:gd name="T26" fmla="*/ 389 w 601"/>
                <a:gd name="T27" fmla="*/ 214 h 347"/>
                <a:gd name="T28" fmla="*/ 441 w 601"/>
                <a:gd name="T29" fmla="*/ 198 h 347"/>
                <a:gd name="T30" fmla="*/ 441 w 601"/>
                <a:gd name="T31" fmla="*/ 231 h 347"/>
                <a:gd name="T32" fmla="*/ 444 w 601"/>
                <a:gd name="T33" fmla="*/ 320 h 347"/>
                <a:gd name="T34" fmla="*/ 390 w 601"/>
                <a:gd name="T35" fmla="*/ 320 h 347"/>
                <a:gd name="T36" fmla="*/ 444 w 601"/>
                <a:gd name="T37" fmla="*/ 294 h 347"/>
                <a:gd name="T38" fmla="*/ 211 w 601"/>
                <a:gd name="T39" fmla="*/ 320 h 347"/>
                <a:gd name="T40" fmla="*/ 157 w 601"/>
                <a:gd name="T41" fmla="*/ 320 h 347"/>
                <a:gd name="T42" fmla="*/ 211 w 601"/>
                <a:gd name="T43" fmla="*/ 294 h 347"/>
                <a:gd name="T44" fmla="*/ 554 w 601"/>
                <a:gd name="T45" fmla="*/ 180 h 347"/>
                <a:gd name="T46" fmla="*/ 535 w 601"/>
                <a:gd name="T47" fmla="*/ 218 h 347"/>
                <a:gd name="T48" fmla="*/ 523 w 601"/>
                <a:gd name="T49" fmla="*/ 187 h 347"/>
                <a:gd name="T50" fmla="*/ 78 w 601"/>
                <a:gd name="T51" fmla="*/ 213 h 347"/>
                <a:gd name="T52" fmla="*/ 47 w 601"/>
                <a:gd name="T53" fmla="*/ 199 h 347"/>
                <a:gd name="T54" fmla="*/ 78 w 601"/>
                <a:gd name="T55" fmla="*/ 180 h 347"/>
                <a:gd name="T56" fmla="*/ 78 w 601"/>
                <a:gd name="T57" fmla="*/ 213 h 347"/>
                <a:gd name="T58" fmla="*/ 83 w 601"/>
                <a:gd name="T59" fmla="*/ 22 h 347"/>
                <a:gd name="T60" fmla="*/ 213 w 601"/>
                <a:gd name="T61" fmla="*/ 22 h 347"/>
                <a:gd name="T62" fmla="*/ 243 w 601"/>
                <a:gd name="T63" fmla="*/ 22 h 347"/>
                <a:gd name="T64" fmla="*/ 83 w 601"/>
                <a:gd name="T65" fmla="*/ 0 h 347"/>
                <a:gd name="T66" fmla="*/ 0 w 601"/>
                <a:gd name="T67" fmla="*/ 105 h 347"/>
                <a:gd name="T68" fmla="*/ 34 w 601"/>
                <a:gd name="T69" fmla="*/ 172 h 347"/>
                <a:gd name="T70" fmla="*/ 125 w 601"/>
                <a:gd name="T71" fmla="*/ 128 h 347"/>
                <a:gd name="T72" fmla="*/ 55 w 601"/>
                <a:gd name="T73" fmla="*/ 72 h 347"/>
                <a:gd name="T74" fmla="*/ 75 w 601"/>
                <a:gd name="T75" fmla="*/ 113 h 347"/>
                <a:gd name="T76" fmla="*/ 75 w 601"/>
                <a:gd name="T77" fmla="*/ 136 h 347"/>
                <a:gd name="T78" fmla="*/ 38 w 601"/>
                <a:gd name="T79" fmla="*/ 125 h 347"/>
                <a:gd name="T80" fmla="*/ 75 w 601"/>
                <a:gd name="T81" fmla="*/ 113 h 347"/>
                <a:gd name="T82" fmla="*/ 518 w 601"/>
                <a:gd name="T83" fmla="*/ 0 h 347"/>
                <a:gd name="T84" fmla="*/ 358 w 601"/>
                <a:gd name="T85" fmla="*/ 22 h 347"/>
                <a:gd name="T86" fmla="*/ 400 w 601"/>
                <a:gd name="T87" fmla="*/ 22 h 347"/>
                <a:gd name="T88" fmla="*/ 543 w 601"/>
                <a:gd name="T89" fmla="*/ 62 h 347"/>
                <a:gd name="T90" fmla="*/ 453 w 601"/>
                <a:gd name="T91" fmla="*/ 72 h 347"/>
                <a:gd name="T92" fmla="*/ 521 w 601"/>
                <a:gd name="T93" fmla="*/ 172 h 347"/>
                <a:gd name="T94" fmla="*/ 601 w 601"/>
                <a:gd name="T95" fmla="*/ 138 h 347"/>
                <a:gd name="T96" fmla="*/ 570 w 601"/>
                <a:gd name="T97" fmla="*/ 72 h 347"/>
                <a:gd name="T98" fmla="*/ 526 w 601"/>
                <a:gd name="T99" fmla="*/ 136 h 347"/>
                <a:gd name="T100" fmla="*/ 526 w 601"/>
                <a:gd name="T101" fmla="*/ 113 h 347"/>
                <a:gd name="T102" fmla="*/ 563 w 601"/>
                <a:gd name="T103" fmla="*/ 12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 h="347">
                  <a:moveTo>
                    <a:pt x="467" y="139"/>
                  </a:moveTo>
                  <a:cubicBezTo>
                    <a:pt x="453" y="94"/>
                    <a:pt x="429" y="36"/>
                    <a:pt x="393" y="36"/>
                  </a:cubicBezTo>
                  <a:cubicBezTo>
                    <a:pt x="208" y="36"/>
                    <a:pt x="208" y="36"/>
                    <a:pt x="208" y="36"/>
                  </a:cubicBezTo>
                  <a:cubicBezTo>
                    <a:pt x="173" y="36"/>
                    <a:pt x="148" y="94"/>
                    <a:pt x="134" y="139"/>
                  </a:cubicBezTo>
                  <a:cubicBezTo>
                    <a:pt x="109" y="141"/>
                    <a:pt x="90" y="162"/>
                    <a:pt x="90" y="187"/>
                  </a:cubicBezTo>
                  <a:cubicBezTo>
                    <a:pt x="90" y="234"/>
                    <a:pt x="90" y="234"/>
                    <a:pt x="90" y="234"/>
                  </a:cubicBezTo>
                  <a:cubicBezTo>
                    <a:pt x="90" y="260"/>
                    <a:pt x="111" y="282"/>
                    <a:pt x="138" y="282"/>
                  </a:cubicBezTo>
                  <a:cubicBezTo>
                    <a:pt x="463" y="282"/>
                    <a:pt x="463" y="282"/>
                    <a:pt x="463" y="282"/>
                  </a:cubicBezTo>
                  <a:cubicBezTo>
                    <a:pt x="490" y="282"/>
                    <a:pt x="511" y="260"/>
                    <a:pt x="511" y="234"/>
                  </a:cubicBezTo>
                  <a:cubicBezTo>
                    <a:pt x="511" y="187"/>
                    <a:pt x="511" y="187"/>
                    <a:pt x="511" y="187"/>
                  </a:cubicBezTo>
                  <a:cubicBezTo>
                    <a:pt x="511" y="162"/>
                    <a:pt x="492" y="141"/>
                    <a:pt x="467" y="139"/>
                  </a:cubicBezTo>
                  <a:close/>
                  <a:moveTo>
                    <a:pt x="171" y="129"/>
                  </a:moveTo>
                  <a:cubicBezTo>
                    <a:pt x="192" y="74"/>
                    <a:pt x="208" y="68"/>
                    <a:pt x="208" y="68"/>
                  </a:cubicBezTo>
                  <a:cubicBezTo>
                    <a:pt x="393" y="68"/>
                    <a:pt x="393" y="68"/>
                    <a:pt x="393" y="68"/>
                  </a:cubicBezTo>
                  <a:cubicBezTo>
                    <a:pt x="396" y="68"/>
                    <a:pt x="411" y="79"/>
                    <a:pt x="429" y="126"/>
                  </a:cubicBezTo>
                  <a:cubicBezTo>
                    <a:pt x="431" y="130"/>
                    <a:pt x="432" y="135"/>
                    <a:pt x="434" y="139"/>
                  </a:cubicBezTo>
                  <a:cubicBezTo>
                    <a:pt x="168" y="139"/>
                    <a:pt x="168" y="139"/>
                    <a:pt x="168" y="139"/>
                  </a:cubicBezTo>
                  <a:cubicBezTo>
                    <a:pt x="169" y="136"/>
                    <a:pt x="170" y="132"/>
                    <a:pt x="171" y="129"/>
                  </a:cubicBezTo>
                  <a:close/>
                  <a:moveTo>
                    <a:pt x="196" y="231"/>
                  </a:moveTo>
                  <a:cubicBezTo>
                    <a:pt x="160" y="231"/>
                    <a:pt x="160" y="231"/>
                    <a:pt x="160" y="231"/>
                  </a:cubicBezTo>
                  <a:cubicBezTo>
                    <a:pt x="151" y="231"/>
                    <a:pt x="144" y="224"/>
                    <a:pt x="144" y="214"/>
                  </a:cubicBezTo>
                  <a:cubicBezTo>
                    <a:pt x="144" y="205"/>
                    <a:pt x="151" y="198"/>
                    <a:pt x="160" y="198"/>
                  </a:cubicBezTo>
                  <a:cubicBezTo>
                    <a:pt x="196" y="198"/>
                    <a:pt x="196" y="198"/>
                    <a:pt x="196" y="198"/>
                  </a:cubicBezTo>
                  <a:cubicBezTo>
                    <a:pt x="205" y="198"/>
                    <a:pt x="213" y="205"/>
                    <a:pt x="213" y="214"/>
                  </a:cubicBezTo>
                  <a:cubicBezTo>
                    <a:pt x="213" y="224"/>
                    <a:pt x="205" y="231"/>
                    <a:pt x="196" y="231"/>
                  </a:cubicBezTo>
                  <a:close/>
                  <a:moveTo>
                    <a:pt x="441" y="231"/>
                  </a:moveTo>
                  <a:cubicBezTo>
                    <a:pt x="405" y="231"/>
                    <a:pt x="405" y="231"/>
                    <a:pt x="405" y="231"/>
                  </a:cubicBezTo>
                  <a:cubicBezTo>
                    <a:pt x="396" y="231"/>
                    <a:pt x="389" y="224"/>
                    <a:pt x="389" y="214"/>
                  </a:cubicBezTo>
                  <a:cubicBezTo>
                    <a:pt x="389" y="205"/>
                    <a:pt x="396" y="198"/>
                    <a:pt x="405" y="198"/>
                  </a:cubicBezTo>
                  <a:cubicBezTo>
                    <a:pt x="441" y="198"/>
                    <a:pt x="441" y="198"/>
                    <a:pt x="441" y="198"/>
                  </a:cubicBezTo>
                  <a:cubicBezTo>
                    <a:pt x="450" y="198"/>
                    <a:pt x="458" y="205"/>
                    <a:pt x="458" y="214"/>
                  </a:cubicBezTo>
                  <a:cubicBezTo>
                    <a:pt x="458" y="224"/>
                    <a:pt x="450" y="231"/>
                    <a:pt x="441" y="231"/>
                  </a:cubicBezTo>
                  <a:close/>
                  <a:moveTo>
                    <a:pt x="444" y="294"/>
                  </a:moveTo>
                  <a:cubicBezTo>
                    <a:pt x="444" y="320"/>
                    <a:pt x="444" y="320"/>
                    <a:pt x="444" y="320"/>
                  </a:cubicBezTo>
                  <a:cubicBezTo>
                    <a:pt x="444" y="335"/>
                    <a:pt x="432" y="347"/>
                    <a:pt x="417" y="347"/>
                  </a:cubicBezTo>
                  <a:cubicBezTo>
                    <a:pt x="402" y="347"/>
                    <a:pt x="390" y="335"/>
                    <a:pt x="390" y="320"/>
                  </a:cubicBezTo>
                  <a:cubicBezTo>
                    <a:pt x="390" y="294"/>
                    <a:pt x="390" y="294"/>
                    <a:pt x="390" y="294"/>
                  </a:cubicBezTo>
                  <a:lnTo>
                    <a:pt x="444" y="294"/>
                  </a:lnTo>
                  <a:close/>
                  <a:moveTo>
                    <a:pt x="211" y="294"/>
                  </a:moveTo>
                  <a:cubicBezTo>
                    <a:pt x="211" y="320"/>
                    <a:pt x="211" y="320"/>
                    <a:pt x="211" y="320"/>
                  </a:cubicBezTo>
                  <a:cubicBezTo>
                    <a:pt x="211" y="335"/>
                    <a:pt x="199" y="347"/>
                    <a:pt x="184" y="347"/>
                  </a:cubicBezTo>
                  <a:cubicBezTo>
                    <a:pt x="169" y="347"/>
                    <a:pt x="157" y="335"/>
                    <a:pt x="157" y="320"/>
                  </a:cubicBezTo>
                  <a:cubicBezTo>
                    <a:pt x="157" y="294"/>
                    <a:pt x="157" y="294"/>
                    <a:pt x="157" y="294"/>
                  </a:cubicBezTo>
                  <a:lnTo>
                    <a:pt x="211" y="294"/>
                  </a:lnTo>
                  <a:close/>
                  <a:moveTo>
                    <a:pt x="523" y="180"/>
                  </a:moveTo>
                  <a:cubicBezTo>
                    <a:pt x="554" y="180"/>
                    <a:pt x="554" y="180"/>
                    <a:pt x="554" y="180"/>
                  </a:cubicBezTo>
                  <a:cubicBezTo>
                    <a:pt x="554" y="199"/>
                    <a:pt x="554" y="199"/>
                    <a:pt x="554" y="199"/>
                  </a:cubicBezTo>
                  <a:cubicBezTo>
                    <a:pt x="554" y="209"/>
                    <a:pt x="545" y="218"/>
                    <a:pt x="535" y="218"/>
                  </a:cubicBezTo>
                  <a:cubicBezTo>
                    <a:pt x="531" y="218"/>
                    <a:pt x="526" y="216"/>
                    <a:pt x="523" y="213"/>
                  </a:cubicBezTo>
                  <a:cubicBezTo>
                    <a:pt x="523" y="187"/>
                    <a:pt x="523" y="187"/>
                    <a:pt x="523" y="187"/>
                  </a:cubicBezTo>
                  <a:cubicBezTo>
                    <a:pt x="523" y="185"/>
                    <a:pt x="523" y="182"/>
                    <a:pt x="523" y="180"/>
                  </a:cubicBezTo>
                  <a:close/>
                  <a:moveTo>
                    <a:pt x="78" y="213"/>
                  </a:moveTo>
                  <a:cubicBezTo>
                    <a:pt x="75" y="216"/>
                    <a:pt x="71" y="218"/>
                    <a:pt x="66" y="218"/>
                  </a:cubicBezTo>
                  <a:cubicBezTo>
                    <a:pt x="56" y="218"/>
                    <a:pt x="47" y="209"/>
                    <a:pt x="47" y="199"/>
                  </a:cubicBezTo>
                  <a:cubicBezTo>
                    <a:pt x="47" y="180"/>
                    <a:pt x="47" y="180"/>
                    <a:pt x="47" y="180"/>
                  </a:cubicBezTo>
                  <a:cubicBezTo>
                    <a:pt x="78" y="180"/>
                    <a:pt x="78" y="180"/>
                    <a:pt x="78" y="180"/>
                  </a:cubicBezTo>
                  <a:cubicBezTo>
                    <a:pt x="78" y="182"/>
                    <a:pt x="78" y="185"/>
                    <a:pt x="78" y="187"/>
                  </a:cubicBezTo>
                  <a:lnTo>
                    <a:pt x="78" y="213"/>
                  </a:lnTo>
                  <a:close/>
                  <a:moveTo>
                    <a:pt x="57" y="65"/>
                  </a:moveTo>
                  <a:cubicBezTo>
                    <a:pt x="72" y="26"/>
                    <a:pt x="83" y="22"/>
                    <a:pt x="83" y="22"/>
                  </a:cubicBezTo>
                  <a:cubicBezTo>
                    <a:pt x="179" y="22"/>
                    <a:pt x="179" y="22"/>
                    <a:pt x="179" y="22"/>
                  </a:cubicBezTo>
                  <a:cubicBezTo>
                    <a:pt x="213" y="22"/>
                    <a:pt x="213" y="22"/>
                    <a:pt x="213" y="22"/>
                  </a:cubicBezTo>
                  <a:cubicBezTo>
                    <a:pt x="243" y="22"/>
                    <a:pt x="243" y="22"/>
                    <a:pt x="243" y="22"/>
                  </a:cubicBezTo>
                  <a:cubicBezTo>
                    <a:pt x="243" y="22"/>
                    <a:pt x="243" y="22"/>
                    <a:pt x="243" y="22"/>
                  </a:cubicBezTo>
                  <a:cubicBezTo>
                    <a:pt x="235" y="9"/>
                    <a:pt x="225" y="0"/>
                    <a:pt x="213" y="0"/>
                  </a:cubicBezTo>
                  <a:cubicBezTo>
                    <a:pt x="83" y="0"/>
                    <a:pt x="83" y="0"/>
                    <a:pt x="83" y="0"/>
                  </a:cubicBezTo>
                  <a:cubicBezTo>
                    <a:pt x="59" y="0"/>
                    <a:pt x="41" y="40"/>
                    <a:pt x="31" y="72"/>
                  </a:cubicBezTo>
                  <a:cubicBezTo>
                    <a:pt x="14" y="73"/>
                    <a:pt x="0" y="88"/>
                    <a:pt x="0" y="105"/>
                  </a:cubicBezTo>
                  <a:cubicBezTo>
                    <a:pt x="0" y="138"/>
                    <a:pt x="0" y="138"/>
                    <a:pt x="0" y="138"/>
                  </a:cubicBezTo>
                  <a:cubicBezTo>
                    <a:pt x="0" y="157"/>
                    <a:pt x="15" y="172"/>
                    <a:pt x="34" y="172"/>
                  </a:cubicBezTo>
                  <a:cubicBezTo>
                    <a:pt x="80" y="172"/>
                    <a:pt x="80" y="172"/>
                    <a:pt x="80" y="172"/>
                  </a:cubicBezTo>
                  <a:cubicBezTo>
                    <a:pt x="86" y="150"/>
                    <a:pt x="103" y="133"/>
                    <a:pt x="125" y="128"/>
                  </a:cubicBezTo>
                  <a:cubicBezTo>
                    <a:pt x="132" y="106"/>
                    <a:pt x="140" y="87"/>
                    <a:pt x="149" y="72"/>
                  </a:cubicBezTo>
                  <a:cubicBezTo>
                    <a:pt x="55" y="72"/>
                    <a:pt x="55" y="72"/>
                    <a:pt x="55" y="72"/>
                  </a:cubicBezTo>
                  <a:cubicBezTo>
                    <a:pt x="56" y="70"/>
                    <a:pt x="56" y="67"/>
                    <a:pt x="57" y="65"/>
                  </a:cubicBezTo>
                  <a:close/>
                  <a:moveTo>
                    <a:pt x="75" y="113"/>
                  </a:moveTo>
                  <a:cubicBezTo>
                    <a:pt x="81" y="113"/>
                    <a:pt x="86" y="118"/>
                    <a:pt x="86" y="125"/>
                  </a:cubicBezTo>
                  <a:cubicBezTo>
                    <a:pt x="86" y="131"/>
                    <a:pt x="81" y="136"/>
                    <a:pt x="75" y="136"/>
                  </a:cubicBezTo>
                  <a:cubicBezTo>
                    <a:pt x="49" y="136"/>
                    <a:pt x="49" y="136"/>
                    <a:pt x="49" y="136"/>
                  </a:cubicBezTo>
                  <a:cubicBezTo>
                    <a:pt x="43" y="136"/>
                    <a:pt x="38" y="131"/>
                    <a:pt x="38" y="125"/>
                  </a:cubicBezTo>
                  <a:cubicBezTo>
                    <a:pt x="38" y="118"/>
                    <a:pt x="43" y="113"/>
                    <a:pt x="49" y="113"/>
                  </a:cubicBezTo>
                  <a:lnTo>
                    <a:pt x="75" y="113"/>
                  </a:lnTo>
                  <a:close/>
                  <a:moveTo>
                    <a:pt x="570" y="72"/>
                  </a:moveTo>
                  <a:cubicBezTo>
                    <a:pt x="560" y="40"/>
                    <a:pt x="543" y="0"/>
                    <a:pt x="518" y="0"/>
                  </a:cubicBezTo>
                  <a:cubicBezTo>
                    <a:pt x="388" y="0"/>
                    <a:pt x="388" y="0"/>
                    <a:pt x="388" y="0"/>
                  </a:cubicBezTo>
                  <a:cubicBezTo>
                    <a:pt x="377" y="0"/>
                    <a:pt x="367" y="9"/>
                    <a:pt x="358" y="22"/>
                  </a:cubicBezTo>
                  <a:cubicBezTo>
                    <a:pt x="388" y="22"/>
                    <a:pt x="388" y="22"/>
                    <a:pt x="388" y="22"/>
                  </a:cubicBezTo>
                  <a:cubicBezTo>
                    <a:pt x="400" y="22"/>
                    <a:pt x="400" y="22"/>
                    <a:pt x="400" y="22"/>
                  </a:cubicBezTo>
                  <a:cubicBezTo>
                    <a:pt x="518" y="22"/>
                    <a:pt x="518" y="22"/>
                    <a:pt x="518" y="22"/>
                  </a:cubicBezTo>
                  <a:cubicBezTo>
                    <a:pt x="520" y="22"/>
                    <a:pt x="531" y="29"/>
                    <a:pt x="543" y="62"/>
                  </a:cubicBezTo>
                  <a:cubicBezTo>
                    <a:pt x="544" y="66"/>
                    <a:pt x="546" y="69"/>
                    <a:pt x="547" y="72"/>
                  </a:cubicBezTo>
                  <a:cubicBezTo>
                    <a:pt x="453" y="72"/>
                    <a:pt x="453" y="72"/>
                    <a:pt x="453" y="72"/>
                  </a:cubicBezTo>
                  <a:cubicBezTo>
                    <a:pt x="461" y="87"/>
                    <a:pt x="469" y="106"/>
                    <a:pt x="477" y="129"/>
                  </a:cubicBezTo>
                  <a:cubicBezTo>
                    <a:pt x="499" y="133"/>
                    <a:pt x="516" y="150"/>
                    <a:pt x="521" y="172"/>
                  </a:cubicBezTo>
                  <a:cubicBezTo>
                    <a:pt x="567" y="172"/>
                    <a:pt x="567" y="172"/>
                    <a:pt x="567" y="172"/>
                  </a:cubicBezTo>
                  <a:cubicBezTo>
                    <a:pt x="586" y="172"/>
                    <a:pt x="601" y="157"/>
                    <a:pt x="601" y="138"/>
                  </a:cubicBezTo>
                  <a:cubicBezTo>
                    <a:pt x="601" y="105"/>
                    <a:pt x="601" y="105"/>
                    <a:pt x="601" y="105"/>
                  </a:cubicBezTo>
                  <a:cubicBezTo>
                    <a:pt x="601" y="88"/>
                    <a:pt x="587" y="73"/>
                    <a:pt x="570" y="72"/>
                  </a:cubicBezTo>
                  <a:close/>
                  <a:moveTo>
                    <a:pt x="552" y="136"/>
                  </a:moveTo>
                  <a:cubicBezTo>
                    <a:pt x="526" y="136"/>
                    <a:pt x="526" y="136"/>
                    <a:pt x="526" y="136"/>
                  </a:cubicBezTo>
                  <a:cubicBezTo>
                    <a:pt x="520" y="136"/>
                    <a:pt x="515" y="131"/>
                    <a:pt x="515" y="125"/>
                  </a:cubicBezTo>
                  <a:cubicBezTo>
                    <a:pt x="515" y="118"/>
                    <a:pt x="520" y="113"/>
                    <a:pt x="526" y="113"/>
                  </a:cubicBezTo>
                  <a:cubicBezTo>
                    <a:pt x="552" y="113"/>
                    <a:pt x="552" y="113"/>
                    <a:pt x="552" y="113"/>
                  </a:cubicBezTo>
                  <a:cubicBezTo>
                    <a:pt x="558" y="113"/>
                    <a:pt x="563" y="118"/>
                    <a:pt x="563" y="125"/>
                  </a:cubicBezTo>
                  <a:cubicBezTo>
                    <a:pt x="563" y="131"/>
                    <a:pt x="558" y="136"/>
                    <a:pt x="552" y="136"/>
                  </a:cubicBezTo>
                  <a:close/>
                </a:path>
              </a:pathLst>
            </a:custGeom>
            <a:solidFill>
              <a:schemeClr val="accent1"/>
            </a:solidFill>
            <a:ln>
              <a:noFill/>
            </a:ln>
          </p:spPr>
          <p:txBody>
            <a:bodyPr vert="horz" wrap="square" lIns="91431" tIns="45716" rIns="91431" bIns="45716" numCol="1" anchor="t" anchorCtr="0" compatLnSpc="1">
              <a:prstTxWarp prst="textNoShape">
                <a:avLst/>
              </a:prstTxWarp>
            </a:bodyPr>
            <a:lstStyle/>
            <a:p>
              <a:pPr defTabSz="914310"/>
              <a:endParaRPr lang="en-US" kern="0">
                <a:gradFill>
                  <a:gsLst>
                    <a:gs pos="0">
                      <a:schemeClr val="bg1"/>
                    </a:gs>
                    <a:gs pos="100000">
                      <a:schemeClr val="bg1"/>
                    </a:gs>
                  </a:gsLst>
                  <a:lin ang="5400000" scaled="0"/>
                </a:gradFill>
              </a:endParaRPr>
            </a:p>
          </p:txBody>
        </p:sp>
        <p:sp>
          <p:nvSpPr>
            <p:cNvPr id="39" name="Freeform 136"/>
            <p:cNvSpPr>
              <a:spLocks noChangeAspect="1" noEditPoints="1"/>
            </p:cNvSpPr>
            <p:nvPr/>
          </p:nvSpPr>
          <p:spPr bwMode="black">
            <a:xfrm>
              <a:off x="10508330" y="4751721"/>
              <a:ext cx="502920" cy="600830"/>
            </a:xfrm>
            <a:custGeom>
              <a:avLst/>
              <a:gdLst>
                <a:gd name="T0" fmla="*/ 28 w 68"/>
                <a:gd name="T1" fmla="*/ 36 h 82"/>
                <a:gd name="T2" fmla="*/ 48 w 68"/>
                <a:gd name="T3" fmla="*/ 36 h 82"/>
                <a:gd name="T4" fmla="*/ 37 w 68"/>
                <a:gd name="T5" fmla="*/ 82 h 82"/>
                <a:gd name="T6" fmla="*/ 29 w 68"/>
                <a:gd name="T7" fmla="*/ 82 h 82"/>
                <a:gd name="T8" fmla="*/ 28 w 68"/>
                <a:gd name="T9" fmla="*/ 82 h 82"/>
                <a:gd name="T10" fmla="*/ 24 w 68"/>
                <a:gd name="T11" fmla="*/ 82 h 82"/>
                <a:gd name="T12" fmla="*/ 24 w 68"/>
                <a:gd name="T13" fmla="*/ 82 h 82"/>
                <a:gd name="T14" fmla="*/ 16 w 68"/>
                <a:gd name="T15" fmla="*/ 82 h 82"/>
                <a:gd name="T16" fmla="*/ 4 w 68"/>
                <a:gd name="T17" fmla="*/ 36 h 82"/>
                <a:gd name="T18" fmla="*/ 24 w 68"/>
                <a:gd name="T19" fmla="*/ 36 h 82"/>
                <a:gd name="T20" fmla="*/ 28 w 68"/>
                <a:gd name="T21" fmla="*/ 36 h 82"/>
                <a:gd name="T22" fmla="*/ 64 w 68"/>
                <a:gd name="T23" fmla="*/ 44 h 82"/>
                <a:gd name="T24" fmla="*/ 53 w 68"/>
                <a:gd name="T25" fmla="*/ 37 h 82"/>
                <a:gd name="T26" fmla="*/ 54 w 68"/>
                <a:gd name="T27" fmla="*/ 43 h 82"/>
                <a:gd name="T28" fmla="*/ 60 w 68"/>
                <a:gd name="T29" fmla="*/ 47 h 82"/>
                <a:gd name="T30" fmla="*/ 62 w 68"/>
                <a:gd name="T31" fmla="*/ 58 h 82"/>
                <a:gd name="T32" fmla="*/ 56 w 68"/>
                <a:gd name="T33" fmla="*/ 67 h 82"/>
                <a:gd name="T34" fmla="*/ 50 w 68"/>
                <a:gd name="T35" fmla="*/ 70 h 82"/>
                <a:gd name="T36" fmla="*/ 47 w 68"/>
                <a:gd name="T37" fmla="*/ 75 h 82"/>
                <a:gd name="T38" fmla="*/ 48 w 68"/>
                <a:gd name="T39" fmla="*/ 75 h 82"/>
                <a:gd name="T40" fmla="*/ 59 w 68"/>
                <a:gd name="T41" fmla="*/ 72 h 82"/>
                <a:gd name="T42" fmla="*/ 67 w 68"/>
                <a:gd name="T43" fmla="*/ 59 h 82"/>
                <a:gd name="T44" fmla="*/ 64 w 68"/>
                <a:gd name="T45" fmla="*/ 44 h 82"/>
                <a:gd name="T46" fmla="*/ 36 w 68"/>
                <a:gd name="T47" fmla="*/ 28 h 82"/>
                <a:gd name="T48" fmla="*/ 36 w 68"/>
                <a:gd name="T49" fmla="*/ 26 h 82"/>
                <a:gd name="T50" fmla="*/ 33 w 68"/>
                <a:gd name="T51" fmla="*/ 21 h 82"/>
                <a:gd name="T52" fmla="*/ 36 w 68"/>
                <a:gd name="T53" fmla="*/ 16 h 82"/>
                <a:gd name="T54" fmla="*/ 39 w 68"/>
                <a:gd name="T55" fmla="*/ 8 h 82"/>
                <a:gd name="T56" fmla="*/ 31 w 68"/>
                <a:gd name="T57" fmla="*/ 0 h 82"/>
                <a:gd name="T58" fmla="*/ 29 w 68"/>
                <a:gd name="T59" fmla="*/ 1 h 82"/>
                <a:gd name="T60" fmla="*/ 30 w 68"/>
                <a:gd name="T61" fmla="*/ 3 h 82"/>
                <a:gd name="T62" fmla="*/ 32 w 68"/>
                <a:gd name="T63" fmla="*/ 7 h 82"/>
                <a:gd name="T64" fmla="*/ 29 w 68"/>
                <a:gd name="T65" fmla="*/ 13 h 82"/>
                <a:gd name="T66" fmla="*/ 27 w 68"/>
                <a:gd name="T67" fmla="*/ 21 h 82"/>
                <a:gd name="T68" fmla="*/ 34 w 68"/>
                <a:gd name="T69" fmla="*/ 29 h 82"/>
                <a:gd name="T70" fmla="*/ 35 w 68"/>
                <a:gd name="T71" fmla="*/ 29 h 82"/>
                <a:gd name="T72" fmla="*/ 36 w 68"/>
                <a:gd name="T73" fmla="*/ 28 h 82"/>
                <a:gd name="T74" fmla="*/ 23 w 68"/>
                <a:gd name="T75" fmla="*/ 28 h 82"/>
                <a:gd name="T76" fmla="*/ 23 w 68"/>
                <a:gd name="T77" fmla="*/ 26 h 82"/>
                <a:gd name="T78" fmla="*/ 21 w 68"/>
                <a:gd name="T79" fmla="*/ 24 h 82"/>
                <a:gd name="T80" fmla="*/ 23 w 68"/>
                <a:gd name="T81" fmla="*/ 21 h 82"/>
                <a:gd name="T82" fmla="*/ 25 w 68"/>
                <a:gd name="T83" fmla="*/ 16 h 82"/>
                <a:gd name="T84" fmla="*/ 20 w 68"/>
                <a:gd name="T85" fmla="*/ 11 h 82"/>
                <a:gd name="T86" fmla="*/ 18 w 68"/>
                <a:gd name="T87" fmla="*/ 12 h 82"/>
                <a:gd name="T88" fmla="*/ 18 w 68"/>
                <a:gd name="T89" fmla="*/ 14 h 82"/>
                <a:gd name="T90" fmla="*/ 19 w 68"/>
                <a:gd name="T91" fmla="*/ 16 h 82"/>
                <a:gd name="T92" fmla="*/ 18 w 68"/>
                <a:gd name="T93" fmla="*/ 19 h 82"/>
                <a:gd name="T94" fmla="*/ 16 w 68"/>
                <a:gd name="T95" fmla="*/ 24 h 82"/>
                <a:gd name="T96" fmla="*/ 21 w 68"/>
                <a:gd name="T97" fmla="*/ 29 h 82"/>
                <a:gd name="T98" fmla="*/ 22 w 68"/>
                <a:gd name="T99" fmla="*/ 29 h 82"/>
                <a:gd name="T100" fmla="*/ 23 w 68"/>
                <a:gd name="T101"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82">
                  <a:moveTo>
                    <a:pt x="28" y="36"/>
                  </a:moveTo>
                  <a:cubicBezTo>
                    <a:pt x="48" y="36"/>
                    <a:pt x="48" y="36"/>
                    <a:pt x="48" y="36"/>
                  </a:cubicBezTo>
                  <a:cubicBezTo>
                    <a:pt x="48" y="36"/>
                    <a:pt x="53" y="64"/>
                    <a:pt x="37" y="82"/>
                  </a:cubicBezTo>
                  <a:cubicBezTo>
                    <a:pt x="29" y="82"/>
                    <a:pt x="29" y="82"/>
                    <a:pt x="29" y="82"/>
                  </a:cubicBezTo>
                  <a:cubicBezTo>
                    <a:pt x="28" y="82"/>
                    <a:pt x="28" y="82"/>
                    <a:pt x="28" y="82"/>
                  </a:cubicBezTo>
                  <a:cubicBezTo>
                    <a:pt x="24" y="82"/>
                    <a:pt x="24" y="82"/>
                    <a:pt x="24" y="82"/>
                  </a:cubicBezTo>
                  <a:cubicBezTo>
                    <a:pt x="24" y="82"/>
                    <a:pt x="24" y="82"/>
                    <a:pt x="24" y="82"/>
                  </a:cubicBezTo>
                  <a:cubicBezTo>
                    <a:pt x="16" y="82"/>
                    <a:pt x="16" y="82"/>
                    <a:pt x="16" y="82"/>
                  </a:cubicBezTo>
                  <a:cubicBezTo>
                    <a:pt x="0" y="64"/>
                    <a:pt x="4" y="36"/>
                    <a:pt x="4" y="36"/>
                  </a:cubicBezTo>
                  <a:cubicBezTo>
                    <a:pt x="24" y="36"/>
                    <a:pt x="24" y="36"/>
                    <a:pt x="24" y="36"/>
                  </a:cubicBezTo>
                  <a:lnTo>
                    <a:pt x="28" y="36"/>
                  </a:lnTo>
                  <a:close/>
                  <a:moveTo>
                    <a:pt x="64" y="44"/>
                  </a:moveTo>
                  <a:cubicBezTo>
                    <a:pt x="62" y="40"/>
                    <a:pt x="58" y="38"/>
                    <a:pt x="53" y="37"/>
                  </a:cubicBezTo>
                  <a:cubicBezTo>
                    <a:pt x="54" y="38"/>
                    <a:pt x="54" y="40"/>
                    <a:pt x="54" y="43"/>
                  </a:cubicBezTo>
                  <a:cubicBezTo>
                    <a:pt x="56" y="44"/>
                    <a:pt x="58" y="45"/>
                    <a:pt x="60" y="47"/>
                  </a:cubicBezTo>
                  <a:cubicBezTo>
                    <a:pt x="62" y="51"/>
                    <a:pt x="63" y="54"/>
                    <a:pt x="62" y="58"/>
                  </a:cubicBezTo>
                  <a:cubicBezTo>
                    <a:pt x="61" y="62"/>
                    <a:pt x="59" y="65"/>
                    <a:pt x="56" y="67"/>
                  </a:cubicBezTo>
                  <a:cubicBezTo>
                    <a:pt x="54" y="69"/>
                    <a:pt x="52" y="69"/>
                    <a:pt x="50" y="70"/>
                  </a:cubicBezTo>
                  <a:cubicBezTo>
                    <a:pt x="49" y="72"/>
                    <a:pt x="48" y="73"/>
                    <a:pt x="47" y="75"/>
                  </a:cubicBezTo>
                  <a:cubicBezTo>
                    <a:pt x="47" y="75"/>
                    <a:pt x="48" y="75"/>
                    <a:pt x="48" y="75"/>
                  </a:cubicBezTo>
                  <a:cubicBezTo>
                    <a:pt x="52" y="75"/>
                    <a:pt x="56" y="74"/>
                    <a:pt x="59" y="72"/>
                  </a:cubicBezTo>
                  <a:cubicBezTo>
                    <a:pt x="64" y="69"/>
                    <a:pt x="66" y="64"/>
                    <a:pt x="67" y="59"/>
                  </a:cubicBezTo>
                  <a:cubicBezTo>
                    <a:pt x="68" y="54"/>
                    <a:pt x="67" y="49"/>
                    <a:pt x="64" y="44"/>
                  </a:cubicBezTo>
                  <a:close/>
                  <a:moveTo>
                    <a:pt x="36" y="28"/>
                  </a:moveTo>
                  <a:cubicBezTo>
                    <a:pt x="37" y="27"/>
                    <a:pt x="36" y="26"/>
                    <a:pt x="36" y="26"/>
                  </a:cubicBezTo>
                  <a:cubicBezTo>
                    <a:pt x="36" y="26"/>
                    <a:pt x="33" y="24"/>
                    <a:pt x="33" y="21"/>
                  </a:cubicBezTo>
                  <a:cubicBezTo>
                    <a:pt x="33" y="20"/>
                    <a:pt x="34" y="18"/>
                    <a:pt x="36" y="16"/>
                  </a:cubicBezTo>
                  <a:cubicBezTo>
                    <a:pt x="38" y="13"/>
                    <a:pt x="39" y="11"/>
                    <a:pt x="39" y="8"/>
                  </a:cubicBezTo>
                  <a:cubicBezTo>
                    <a:pt x="38" y="3"/>
                    <a:pt x="32" y="0"/>
                    <a:pt x="31" y="0"/>
                  </a:cubicBezTo>
                  <a:cubicBezTo>
                    <a:pt x="31" y="0"/>
                    <a:pt x="30" y="0"/>
                    <a:pt x="29" y="1"/>
                  </a:cubicBezTo>
                  <a:cubicBezTo>
                    <a:pt x="29" y="2"/>
                    <a:pt x="29" y="3"/>
                    <a:pt x="30" y="3"/>
                  </a:cubicBezTo>
                  <a:cubicBezTo>
                    <a:pt x="30" y="3"/>
                    <a:pt x="32" y="5"/>
                    <a:pt x="32" y="7"/>
                  </a:cubicBezTo>
                  <a:cubicBezTo>
                    <a:pt x="32" y="9"/>
                    <a:pt x="31" y="11"/>
                    <a:pt x="29" y="13"/>
                  </a:cubicBezTo>
                  <a:cubicBezTo>
                    <a:pt x="27" y="16"/>
                    <a:pt x="26" y="18"/>
                    <a:pt x="27" y="21"/>
                  </a:cubicBezTo>
                  <a:cubicBezTo>
                    <a:pt x="27" y="26"/>
                    <a:pt x="34" y="29"/>
                    <a:pt x="34" y="29"/>
                  </a:cubicBezTo>
                  <a:cubicBezTo>
                    <a:pt x="34" y="29"/>
                    <a:pt x="34" y="29"/>
                    <a:pt x="35" y="29"/>
                  </a:cubicBezTo>
                  <a:cubicBezTo>
                    <a:pt x="35" y="29"/>
                    <a:pt x="36" y="29"/>
                    <a:pt x="36" y="28"/>
                  </a:cubicBezTo>
                  <a:close/>
                  <a:moveTo>
                    <a:pt x="23" y="28"/>
                  </a:moveTo>
                  <a:cubicBezTo>
                    <a:pt x="23" y="27"/>
                    <a:pt x="23" y="26"/>
                    <a:pt x="23" y="26"/>
                  </a:cubicBezTo>
                  <a:cubicBezTo>
                    <a:pt x="23" y="26"/>
                    <a:pt x="21" y="25"/>
                    <a:pt x="21" y="24"/>
                  </a:cubicBezTo>
                  <a:cubicBezTo>
                    <a:pt x="21" y="23"/>
                    <a:pt x="22" y="22"/>
                    <a:pt x="23" y="21"/>
                  </a:cubicBezTo>
                  <a:cubicBezTo>
                    <a:pt x="25" y="19"/>
                    <a:pt x="25" y="17"/>
                    <a:pt x="25" y="16"/>
                  </a:cubicBezTo>
                  <a:cubicBezTo>
                    <a:pt x="24" y="13"/>
                    <a:pt x="20" y="11"/>
                    <a:pt x="20" y="11"/>
                  </a:cubicBezTo>
                  <a:cubicBezTo>
                    <a:pt x="19" y="11"/>
                    <a:pt x="18" y="11"/>
                    <a:pt x="18" y="12"/>
                  </a:cubicBezTo>
                  <a:cubicBezTo>
                    <a:pt x="17" y="13"/>
                    <a:pt x="18" y="13"/>
                    <a:pt x="18" y="14"/>
                  </a:cubicBezTo>
                  <a:cubicBezTo>
                    <a:pt x="18" y="14"/>
                    <a:pt x="19" y="15"/>
                    <a:pt x="19" y="16"/>
                  </a:cubicBezTo>
                  <a:cubicBezTo>
                    <a:pt x="19" y="17"/>
                    <a:pt x="19" y="18"/>
                    <a:pt x="18" y="19"/>
                  </a:cubicBezTo>
                  <a:cubicBezTo>
                    <a:pt x="16" y="21"/>
                    <a:pt x="16" y="22"/>
                    <a:pt x="16" y="24"/>
                  </a:cubicBezTo>
                  <a:cubicBezTo>
                    <a:pt x="17" y="27"/>
                    <a:pt x="20" y="28"/>
                    <a:pt x="21" y="29"/>
                  </a:cubicBezTo>
                  <a:cubicBezTo>
                    <a:pt x="21" y="29"/>
                    <a:pt x="21" y="29"/>
                    <a:pt x="22" y="29"/>
                  </a:cubicBezTo>
                  <a:cubicBezTo>
                    <a:pt x="22" y="29"/>
                    <a:pt x="23" y="29"/>
                    <a:pt x="23" y="2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a:grpSpLocks noChangeAspect="1"/>
            </p:cNvGrpSpPr>
            <p:nvPr/>
          </p:nvGrpSpPr>
          <p:grpSpPr>
            <a:xfrm>
              <a:off x="10138532" y="2988130"/>
              <a:ext cx="1005840" cy="594823"/>
              <a:chOff x="10237233" y="2696918"/>
              <a:chExt cx="988162" cy="584368"/>
            </a:xfrm>
          </p:grpSpPr>
          <p:sp>
            <p:nvSpPr>
              <p:cNvPr id="44" name="Rounded Rectangle 43"/>
              <p:cNvSpPr>
                <a:spLocks noChangeAspect="1"/>
              </p:cNvSpPr>
              <p:nvPr/>
            </p:nvSpPr>
            <p:spPr bwMode="auto">
              <a:xfrm rot="300000" flipV="1">
                <a:off x="10846657" y="2696918"/>
                <a:ext cx="378738" cy="498962"/>
              </a:xfrm>
              <a:custGeom>
                <a:avLst/>
                <a:gdLst/>
                <a:ahLst/>
                <a:cxnLst/>
                <a:rect l="l" t="t" r="r" b="b"/>
                <a:pathLst>
                  <a:path w="675353" h="889733">
                    <a:moveTo>
                      <a:pt x="7184" y="512737"/>
                    </a:moveTo>
                    <a:lnTo>
                      <a:pt x="26462" y="514424"/>
                    </a:lnTo>
                    <a:cubicBezTo>
                      <a:pt x="117761" y="469632"/>
                      <a:pt x="229824" y="452732"/>
                      <a:pt x="348169" y="463086"/>
                    </a:cubicBezTo>
                    <a:cubicBezTo>
                      <a:pt x="466515" y="473440"/>
                      <a:pt x="573941" y="509543"/>
                      <a:pt x="656075" y="569508"/>
                    </a:cubicBezTo>
                    <a:lnTo>
                      <a:pt x="675353" y="571194"/>
                    </a:lnTo>
                    <a:lnTo>
                      <a:pt x="630357" y="56793"/>
                    </a:lnTo>
                    <a:cubicBezTo>
                      <a:pt x="630587" y="56739"/>
                      <a:pt x="630599" y="56647"/>
                      <a:pt x="630607" y="56556"/>
                    </a:cubicBezTo>
                    <a:lnTo>
                      <a:pt x="630299" y="56141"/>
                    </a:lnTo>
                    <a:lnTo>
                      <a:pt x="630266" y="55755"/>
                    </a:lnTo>
                    <a:lnTo>
                      <a:pt x="629996" y="55732"/>
                    </a:lnTo>
                    <a:cubicBezTo>
                      <a:pt x="627587" y="40300"/>
                      <a:pt x="520641" y="18881"/>
                      <a:pt x="388047" y="7281"/>
                    </a:cubicBezTo>
                    <a:cubicBezTo>
                      <a:pt x="255453" y="-4319"/>
                      <a:pt x="146414" y="-1797"/>
                      <a:pt x="141361" y="12982"/>
                    </a:cubicBezTo>
                    <a:lnTo>
                      <a:pt x="141091" y="12958"/>
                    </a:lnTo>
                    <a:lnTo>
                      <a:pt x="140991" y="13332"/>
                    </a:lnTo>
                    <a:cubicBezTo>
                      <a:pt x="140651" y="13404"/>
                      <a:pt x="140628" y="13545"/>
                      <a:pt x="140616" y="13687"/>
                    </a:cubicBezTo>
                    <a:lnTo>
                      <a:pt x="140822" y="13964"/>
                    </a:lnTo>
                    <a:close/>
                    <a:moveTo>
                      <a:pt x="34867" y="666349"/>
                    </a:moveTo>
                    <a:cubicBezTo>
                      <a:pt x="48268" y="668712"/>
                      <a:pt x="61049" y="659764"/>
                      <a:pt x="63412" y="646362"/>
                    </a:cubicBezTo>
                    <a:lnTo>
                      <a:pt x="89232" y="499938"/>
                    </a:lnTo>
                    <a:cubicBezTo>
                      <a:pt x="64784" y="506568"/>
                      <a:pt x="41399" y="515277"/>
                      <a:pt x="19546" y="526528"/>
                    </a:cubicBezTo>
                    <a:lnTo>
                      <a:pt x="378" y="635248"/>
                    </a:lnTo>
                    <a:cubicBezTo>
                      <a:pt x="-1986" y="648649"/>
                      <a:pt x="6962" y="661429"/>
                      <a:pt x="20363" y="663792"/>
                    </a:cubicBezTo>
                    <a:close/>
                    <a:moveTo>
                      <a:pt x="610683" y="759930"/>
                    </a:moveTo>
                    <a:lnTo>
                      <a:pt x="625411" y="759930"/>
                    </a:lnTo>
                    <a:cubicBezTo>
                      <a:pt x="639019" y="759930"/>
                      <a:pt x="650052" y="748898"/>
                      <a:pt x="650052" y="735290"/>
                    </a:cubicBezTo>
                    <a:lnTo>
                      <a:pt x="650051" y="575936"/>
                    </a:lnTo>
                    <a:cubicBezTo>
                      <a:pt x="630627" y="561384"/>
                      <a:pt x="609116" y="549398"/>
                      <a:pt x="586044" y="539734"/>
                    </a:cubicBezTo>
                    <a:lnTo>
                      <a:pt x="586043" y="735290"/>
                    </a:lnTo>
                    <a:cubicBezTo>
                      <a:pt x="586043" y="748898"/>
                      <a:pt x="597076" y="759930"/>
                      <a:pt x="610683" y="759930"/>
                    </a:cubicBezTo>
                    <a:close/>
                    <a:moveTo>
                      <a:pt x="250541" y="728912"/>
                    </a:moveTo>
                    <a:cubicBezTo>
                      <a:pt x="264048" y="730570"/>
                      <a:pt x="276342" y="720965"/>
                      <a:pt x="278001" y="707458"/>
                    </a:cubicBezTo>
                    <a:lnTo>
                      <a:pt x="306510" y="475267"/>
                    </a:lnTo>
                    <a:cubicBezTo>
                      <a:pt x="284783" y="473078"/>
                      <a:pt x="263256" y="473141"/>
                      <a:pt x="242089" y="474711"/>
                    </a:cubicBezTo>
                    <a:lnTo>
                      <a:pt x="214470" y="699658"/>
                    </a:lnTo>
                    <a:cubicBezTo>
                      <a:pt x="212811" y="713164"/>
                      <a:pt x="222416" y="725458"/>
                      <a:pt x="235923" y="727117"/>
                    </a:cubicBezTo>
                    <a:close/>
                    <a:moveTo>
                      <a:pt x="100087" y="734521"/>
                    </a:moveTo>
                    <a:cubicBezTo>
                      <a:pt x="113528" y="736650"/>
                      <a:pt x="126150" y="727480"/>
                      <a:pt x="128278" y="714039"/>
                    </a:cubicBezTo>
                    <a:lnTo>
                      <a:pt x="165079" y="481686"/>
                    </a:lnTo>
                    <a:cubicBezTo>
                      <a:pt x="141940" y="485080"/>
                      <a:pt x="119399" y="489886"/>
                      <a:pt x="97847" y="496997"/>
                    </a:cubicBezTo>
                    <a:lnTo>
                      <a:pt x="65058" y="704026"/>
                    </a:lnTo>
                    <a:cubicBezTo>
                      <a:pt x="62930" y="717467"/>
                      <a:pt x="72100" y="730088"/>
                      <a:pt x="85540" y="732217"/>
                    </a:cubicBezTo>
                    <a:close/>
                    <a:moveTo>
                      <a:pt x="462255" y="766639"/>
                    </a:moveTo>
                    <a:lnTo>
                      <a:pt x="476973" y="767153"/>
                    </a:lnTo>
                    <a:cubicBezTo>
                      <a:pt x="490573" y="767628"/>
                      <a:pt x="501983" y="756988"/>
                      <a:pt x="502458" y="743388"/>
                    </a:cubicBezTo>
                    <a:lnTo>
                      <a:pt x="510611" y="509940"/>
                    </a:lnTo>
                    <a:lnTo>
                      <a:pt x="447175" y="492435"/>
                    </a:lnTo>
                    <a:lnTo>
                      <a:pt x="438490" y="741154"/>
                    </a:lnTo>
                    <a:cubicBezTo>
                      <a:pt x="438014" y="754754"/>
                      <a:pt x="448654" y="766164"/>
                      <a:pt x="462255" y="766639"/>
                    </a:cubicBezTo>
                    <a:close/>
                    <a:moveTo>
                      <a:pt x="384705" y="804620"/>
                    </a:moveTo>
                    <a:lnTo>
                      <a:pt x="399413" y="805390"/>
                    </a:lnTo>
                    <a:cubicBezTo>
                      <a:pt x="413002" y="806102"/>
                      <a:pt x="424597" y="795663"/>
                      <a:pt x="425309" y="782074"/>
                    </a:cubicBezTo>
                    <a:lnTo>
                      <a:pt x="440574" y="490793"/>
                    </a:lnTo>
                    <a:cubicBezTo>
                      <a:pt x="419910" y="486148"/>
                      <a:pt x="398726" y="482548"/>
                      <a:pt x="376991" y="481029"/>
                    </a:cubicBezTo>
                    <a:lnTo>
                      <a:pt x="361389" y="778724"/>
                    </a:lnTo>
                    <a:cubicBezTo>
                      <a:pt x="360677" y="792313"/>
                      <a:pt x="371116" y="803908"/>
                      <a:pt x="384705" y="804620"/>
                    </a:cubicBezTo>
                    <a:close/>
                    <a:moveTo>
                      <a:pt x="534022" y="818058"/>
                    </a:moveTo>
                    <a:lnTo>
                      <a:pt x="548748" y="818315"/>
                    </a:lnTo>
                    <a:cubicBezTo>
                      <a:pt x="562354" y="818553"/>
                      <a:pt x="573577" y="807715"/>
                      <a:pt x="573814" y="794109"/>
                    </a:cubicBezTo>
                    <a:lnTo>
                      <a:pt x="578322" y="535847"/>
                    </a:lnTo>
                    <a:cubicBezTo>
                      <a:pt x="558409" y="525255"/>
                      <a:pt x="537057" y="517008"/>
                      <a:pt x="514747" y="510518"/>
                    </a:cubicBezTo>
                    <a:lnTo>
                      <a:pt x="509816" y="792992"/>
                    </a:lnTo>
                    <a:cubicBezTo>
                      <a:pt x="509579" y="806598"/>
                      <a:pt x="520416" y="817821"/>
                      <a:pt x="534022" y="818058"/>
                    </a:cubicBezTo>
                    <a:close/>
                    <a:moveTo>
                      <a:pt x="168998" y="786287"/>
                    </a:moveTo>
                    <a:cubicBezTo>
                      <a:pt x="182474" y="788181"/>
                      <a:pt x="194935" y="778792"/>
                      <a:pt x="196829" y="765317"/>
                    </a:cubicBezTo>
                    <a:lnTo>
                      <a:pt x="237675" y="474683"/>
                    </a:lnTo>
                    <a:lnTo>
                      <a:pt x="172162" y="480905"/>
                    </a:lnTo>
                    <a:lnTo>
                      <a:pt x="133444" y="756408"/>
                    </a:lnTo>
                    <a:cubicBezTo>
                      <a:pt x="131549" y="769884"/>
                      <a:pt x="140939" y="782344"/>
                      <a:pt x="154414" y="784238"/>
                    </a:cubicBezTo>
                    <a:close/>
                    <a:moveTo>
                      <a:pt x="299031" y="888355"/>
                    </a:moveTo>
                    <a:lnTo>
                      <a:pt x="313703" y="889638"/>
                    </a:lnTo>
                    <a:cubicBezTo>
                      <a:pt x="327260" y="890824"/>
                      <a:pt x="339211" y="880796"/>
                      <a:pt x="340397" y="867239"/>
                    </a:cubicBezTo>
                    <a:lnTo>
                      <a:pt x="374220" y="480641"/>
                    </a:lnTo>
                    <a:lnTo>
                      <a:pt x="344434" y="476278"/>
                    </a:lnTo>
                    <a:cubicBezTo>
                      <a:pt x="333064" y="475283"/>
                      <a:pt x="321746" y="474529"/>
                      <a:pt x="310436" y="475289"/>
                    </a:cubicBezTo>
                    <a:lnTo>
                      <a:pt x="276633" y="861661"/>
                    </a:lnTo>
                    <a:cubicBezTo>
                      <a:pt x="275447" y="875217"/>
                      <a:pt x="285475" y="887169"/>
                      <a:pt x="299031" y="88835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237233" y="2823573"/>
                <a:ext cx="684781" cy="457713"/>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Rectangle 67"/>
            <p:cNvSpPr>
              <a:spLocks noChangeAspect="1"/>
            </p:cNvSpPr>
            <p:nvPr/>
          </p:nvSpPr>
          <p:spPr bwMode="auto">
            <a:xfrm rot="900000">
              <a:off x="10566152" y="3710406"/>
              <a:ext cx="365760" cy="764442"/>
            </a:xfrm>
            <a:custGeom>
              <a:avLst/>
              <a:gdLst/>
              <a:ahLst/>
              <a:cxnLst/>
              <a:rect l="l" t="t" r="r" b="b"/>
              <a:pathLst>
                <a:path w="576631" h="1205164">
                  <a:moveTo>
                    <a:pt x="376156" y="368560"/>
                  </a:moveTo>
                  <a:cubicBezTo>
                    <a:pt x="381858" y="377394"/>
                    <a:pt x="388957" y="385116"/>
                    <a:pt x="397050" y="391812"/>
                  </a:cubicBezTo>
                  <a:lnTo>
                    <a:pt x="572747" y="1047522"/>
                  </a:lnTo>
                  <a:lnTo>
                    <a:pt x="572161" y="1051967"/>
                  </a:lnTo>
                  <a:cubicBezTo>
                    <a:pt x="574106" y="1053561"/>
                    <a:pt x="574938" y="1055701"/>
                    <a:pt x="575535" y="1057928"/>
                  </a:cubicBezTo>
                  <a:cubicBezTo>
                    <a:pt x="586994" y="1100695"/>
                    <a:pt x="507310" y="1159205"/>
                    <a:pt x="397555" y="1188614"/>
                  </a:cubicBezTo>
                  <a:cubicBezTo>
                    <a:pt x="287799" y="1218023"/>
                    <a:pt x="189535" y="1207193"/>
                    <a:pt x="178076" y="1164426"/>
                  </a:cubicBezTo>
                  <a:lnTo>
                    <a:pt x="178017" y="1157577"/>
                  </a:lnTo>
                  <a:cubicBezTo>
                    <a:pt x="176125" y="1156801"/>
                    <a:pt x="175667" y="1155432"/>
                    <a:pt x="175288" y="1154021"/>
                  </a:cubicBezTo>
                  <a:lnTo>
                    <a:pt x="0" y="499839"/>
                  </a:lnTo>
                  <a:lnTo>
                    <a:pt x="6927" y="468517"/>
                  </a:lnTo>
                  <a:cubicBezTo>
                    <a:pt x="45800" y="496316"/>
                    <a:pt x="124054" y="502186"/>
                    <a:pt x="207627" y="479792"/>
                  </a:cubicBezTo>
                  <a:cubicBezTo>
                    <a:pt x="291884" y="457216"/>
                    <a:pt x="357095" y="412464"/>
                    <a:pt x="376156" y="368560"/>
                  </a:cubicBezTo>
                  <a:close/>
                  <a:moveTo>
                    <a:pt x="147420" y="372785"/>
                  </a:moveTo>
                  <a:cubicBezTo>
                    <a:pt x="164866" y="368110"/>
                    <a:pt x="182187" y="376184"/>
                    <a:pt x="186108" y="390817"/>
                  </a:cubicBezTo>
                  <a:cubicBezTo>
                    <a:pt x="190029" y="405452"/>
                    <a:pt x="179065" y="421104"/>
                    <a:pt x="161620" y="425779"/>
                  </a:cubicBezTo>
                  <a:cubicBezTo>
                    <a:pt x="144174" y="430453"/>
                    <a:pt x="126853" y="422380"/>
                    <a:pt x="122932" y="407745"/>
                  </a:cubicBezTo>
                  <a:cubicBezTo>
                    <a:pt x="119012" y="393111"/>
                    <a:pt x="129975" y="377459"/>
                    <a:pt x="147420" y="372785"/>
                  </a:cubicBezTo>
                  <a:close/>
                  <a:moveTo>
                    <a:pt x="79366" y="391019"/>
                  </a:moveTo>
                  <a:cubicBezTo>
                    <a:pt x="97812" y="386076"/>
                    <a:pt x="115945" y="393933"/>
                    <a:pt x="119865" y="408567"/>
                  </a:cubicBezTo>
                  <a:cubicBezTo>
                    <a:pt x="123787" y="423201"/>
                    <a:pt x="112012" y="439071"/>
                    <a:pt x="93566" y="444014"/>
                  </a:cubicBezTo>
                  <a:cubicBezTo>
                    <a:pt x="75120" y="448956"/>
                    <a:pt x="56987" y="441099"/>
                    <a:pt x="53066" y="426466"/>
                  </a:cubicBezTo>
                  <a:cubicBezTo>
                    <a:pt x="49145" y="411832"/>
                    <a:pt x="60920" y="395962"/>
                    <a:pt x="79366" y="391019"/>
                  </a:cubicBezTo>
                  <a:close/>
                  <a:moveTo>
                    <a:pt x="255269" y="338423"/>
                  </a:moveTo>
                  <a:cubicBezTo>
                    <a:pt x="230839" y="347225"/>
                    <a:pt x="216825" y="365012"/>
                    <a:pt x="220949" y="380401"/>
                  </a:cubicBezTo>
                  <a:cubicBezTo>
                    <a:pt x="224127" y="392263"/>
                    <a:pt x="237349" y="399971"/>
                    <a:pt x="255268" y="400141"/>
                  </a:cubicBezTo>
                  <a:close/>
                  <a:moveTo>
                    <a:pt x="282700" y="327940"/>
                  </a:moveTo>
                  <a:lnTo>
                    <a:pt x="282700" y="399229"/>
                  </a:lnTo>
                  <a:cubicBezTo>
                    <a:pt x="286420" y="400557"/>
                    <a:pt x="289858" y="399804"/>
                    <a:pt x="293319" y="398877"/>
                  </a:cubicBezTo>
                  <a:cubicBezTo>
                    <a:pt x="328059" y="389567"/>
                    <a:pt x="351983" y="366203"/>
                    <a:pt x="346755" y="346692"/>
                  </a:cubicBezTo>
                  <a:cubicBezTo>
                    <a:pt x="341931" y="328690"/>
                    <a:pt x="313977" y="320256"/>
                    <a:pt x="282700" y="327940"/>
                  </a:cubicBezTo>
                  <a:close/>
                  <a:moveTo>
                    <a:pt x="114490" y="363758"/>
                  </a:moveTo>
                  <a:cubicBezTo>
                    <a:pt x="65709" y="376828"/>
                    <a:pt x="31283" y="406524"/>
                    <a:pt x="37597" y="430086"/>
                  </a:cubicBezTo>
                  <a:cubicBezTo>
                    <a:pt x="43910" y="453648"/>
                    <a:pt x="88572" y="462152"/>
                    <a:pt x="137352" y="449081"/>
                  </a:cubicBezTo>
                  <a:cubicBezTo>
                    <a:pt x="186132" y="436011"/>
                    <a:pt x="220559" y="406315"/>
                    <a:pt x="214245" y="382754"/>
                  </a:cubicBezTo>
                  <a:cubicBezTo>
                    <a:pt x="207932" y="359191"/>
                    <a:pt x="163271" y="350687"/>
                    <a:pt x="114490" y="363758"/>
                  </a:cubicBezTo>
                  <a:close/>
                  <a:moveTo>
                    <a:pt x="345508" y="469"/>
                  </a:moveTo>
                  <a:cubicBezTo>
                    <a:pt x="348900" y="-440"/>
                    <a:pt x="352637" y="-55"/>
                    <a:pt x="355916" y="1839"/>
                  </a:cubicBezTo>
                  <a:cubicBezTo>
                    <a:pt x="362477" y="5626"/>
                    <a:pt x="364724" y="14015"/>
                    <a:pt x="360936" y="20576"/>
                  </a:cubicBezTo>
                  <a:lnTo>
                    <a:pt x="283626" y="154484"/>
                  </a:lnTo>
                  <a:lnTo>
                    <a:pt x="283625" y="301228"/>
                  </a:lnTo>
                  <a:cubicBezTo>
                    <a:pt x="324756" y="304439"/>
                    <a:pt x="353888" y="319053"/>
                    <a:pt x="360138" y="342380"/>
                  </a:cubicBezTo>
                  <a:cubicBezTo>
                    <a:pt x="371597" y="385147"/>
                    <a:pt x="301799" y="441008"/>
                    <a:pt x="204239" y="467150"/>
                  </a:cubicBezTo>
                  <a:cubicBezTo>
                    <a:pt x="106678" y="493291"/>
                    <a:pt x="18300" y="479813"/>
                    <a:pt x="6841" y="437045"/>
                  </a:cubicBezTo>
                  <a:cubicBezTo>
                    <a:pt x="-4619" y="394277"/>
                    <a:pt x="65180" y="338417"/>
                    <a:pt x="162741" y="312275"/>
                  </a:cubicBezTo>
                  <a:cubicBezTo>
                    <a:pt x="195825" y="303411"/>
                    <a:pt x="227854" y="299102"/>
                    <a:pt x="256194" y="300527"/>
                  </a:cubicBezTo>
                  <a:lnTo>
                    <a:pt x="256194" y="151379"/>
                  </a:lnTo>
                  <a:cubicBezTo>
                    <a:pt x="256192" y="148658"/>
                    <a:pt x="256985" y="146122"/>
                    <a:pt x="259065" y="144445"/>
                  </a:cubicBezTo>
                  <a:lnTo>
                    <a:pt x="259456" y="141481"/>
                  </a:lnTo>
                  <a:lnTo>
                    <a:pt x="337179" y="6860"/>
                  </a:lnTo>
                  <a:cubicBezTo>
                    <a:pt x="339074" y="3579"/>
                    <a:pt x="342117" y="1378"/>
                    <a:pt x="345508" y="469"/>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6" name="TextBox 75"/>
            <p:cNvSpPr txBox="1"/>
            <p:nvPr/>
          </p:nvSpPr>
          <p:spPr>
            <a:xfrm>
              <a:off x="6950102" y="450334"/>
              <a:ext cx="4496706" cy="553998"/>
            </a:xfrm>
            <a:prstGeom prst="rect">
              <a:avLst/>
            </a:prstGeom>
            <a:noFill/>
          </p:spPr>
          <p:txBody>
            <a:bodyPr wrap="square" lIns="0" tIns="0" rIns="0" bIns="0" rtlCol="0" anchor="ctr" anchorCtr="0">
              <a:spAutoFit/>
            </a:bodyPr>
            <a:lstStyle/>
            <a:p>
              <a:r>
                <a:rPr lang="en-US" dirty="0" smtClean="0">
                  <a:solidFill>
                    <a:schemeClr val="bg2"/>
                  </a:solidFill>
                  <a:ea typeface="Segoe UI" pitchFamily="34" charset="0"/>
                  <a:cs typeface="Segoe UI" pitchFamily="34" charset="0"/>
                </a:rPr>
                <a:t>Each year customers of Microsoft’s cloud productivity services…</a:t>
              </a:r>
            </a:p>
          </p:txBody>
        </p:sp>
        <p:sp>
          <p:nvSpPr>
            <p:cNvPr id="41" name="TextBox 40"/>
            <p:cNvSpPr txBox="1"/>
            <p:nvPr/>
          </p:nvSpPr>
          <p:spPr>
            <a:xfrm>
              <a:off x="6950102" y="1198936"/>
              <a:ext cx="493188" cy="307777"/>
            </a:xfrm>
            <a:prstGeom prst="rect">
              <a:avLst/>
            </a:prstGeom>
            <a:noFill/>
          </p:spPr>
          <p:txBody>
            <a:bodyPr wrap="square" lIns="0" tIns="0" rIns="0" bIns="0" rtlCol="0" anchor="ctr" anchorCtr="0">
              <a:spAutoFit/>
            </a:bodyPr>
            <a:lstStyle/>
            <a:p>
              <a:r>
                <a:rPr lang="en-US" sz="2000" b="1" dirty="0" smtClean="0">
                  <a:solidFill>
                    <a:schemeClr val="bg2"/>
                  </a:solidFill>
                </a:rPr>
                <a:t>Fly</a:t>
              </a:r>
            </a:p>
          </p:txBody>
        </p:sp>
        <p:sp>
          <p:nvSpPr>
            <p:cNvPr id="42" name="TextBox 41"/>
            <p:cNvSpPr txBox="1"/>
            <p:nvPr/>
          </p:nvSpPr>
          <p:spPr>
            <a:xfrm>
              <a:off x="7785815" y="1055946"/>
              <a:ext cx="1373188" cy="923330"/>
            </a:xfrm>
            <a:prstGeom prst="rect">
              <a:avLst/>
            </a:prstGeom>
            <a:noFill/>
          </p:spPr>
          <p:txBody>
            <a:bodyPr wrap="square" lIns="0" tIns="0" rIns="0" bIns="0" rtlCol="0" anchor="ctr" anchorCtr="0">
              <a:spAutoFit/>
            </a:bodyPr>
            <a:lstStyle/>
            <a:p>
              <a:r>
                <a:rPr lang="en-US" sz="6000" b="1" spc="-300" dirty="0" smtClean="0">
                  <a:solidFill>
                    <a:schemeClr val="accent1"/>
                  </a:solidFill>
                </a:rPr>
                <a:t>222</a:t>
              </a:r>
            </a:p>
          </p:txBody>
        </p:sp>
        <p:sp>
          <p:nvSpPr>
            <p:cNvPr id="43" name="TextBox 42"/>
            <p:cNvSpPr txBox="1"/>
            <p:nvPr/>
          </p:nvSpPr>
          <p:spPr>
            <a:xfrm>
              <a:off x="9200813" y="1298234"/>
              <a:ext cx="1460815" cy="366254"/>
            </a:xfrm>
            <a:prstGeom prst="rect">
              <a:avLst/>
            </a:prstGeom>
            <a:noFill/>
          </p:spPr>
          <p:txBody>
            <a:bodyPr wrap="square" lIns="0" tIns="0" rIns="0" bIns="0" rtlCol="0" anchor="ctr" anchorCtr="0">
              <a:spAutoFit/>
            </a:bodyPr>
            <a:lstStyle/>
            <a:p>
              <a:pPr>
                <a:lnSpc>
                  <a:spcPct val="70000"/>
                </a:lnSpc>
              </a:pPr>
              <a:r>
                <a:rPr lang="en-US" sz="2000" b="1" dirty="0">
                  <a:solidFill>
                    <a:schemeClr val="bg2"/>
                  </a:solidFill>
                </a:rPr>
                <a:t>m</a:t>
              </a:r>
              <a:r>
                <a:rPr lang="en-US" sz="2000" b="1" dirty="0" smtClean="0">
                  <a:solidFill>
                    <a:schemeClr val="bg2"/>
                  </a:solidFill>
                </a:rPr>
                <a:t>illion</a:t>
              </a:r>
            </a:p>
            <a:p>
              <a:pPr>
                <a:lnSpc>
                  <a:spcPct val="70000"/>
                </a:lnSpc>
              </a:pPr>
              <a:r>
                <a:rPr lang="en-US" sz="1400" dirty="0" smtClean="0">
                  <a:solidFill>
                    <a:schemeClr val="bg2"/>
                  </a:solidFill>
                </a:rPr>
                <a:t>passengers</a:t>
              </a:r>
            </a:p>
          </p:txBody>
        </p:sp>
        <p:sp>
          <p:nvSpPr>
            <p:cNvPr id="50" name="TextBox 49"/>
            <p:cNvSpPr txBox="1"/>
            <p:nvPr/>
          </p:nvSpPr>
          <p:spPr>
            <a:xfrm>
              <a:off x="6950102" y="2097156"/>
              <a:ext cx="654546" cy="307777"/>
            </a:xfrm>
            <a:prstGeom prst="rect">
              <a:avLst/>
            </a:prstGeom>
            <a:noFill/>
          </p:spPr>
          <p:txBody>
            <a:bodyPr wrap="square" lIns="0" tIns="0" rIns="0" bIns="0" rtlCol="0" anchor="ctr" anchorCtr="0">
              <a:spAutoFit/>
            </a:bodyPr>
            <a:lstStyle/>
            <a:p>
              <a:r>
                <a:rPr lang="en-US" sz="2000" b="1" dirty="0" smtClean="0">
                  <a:solidFill>
                    <a:schemeClr val="bg2"/>
                  </a:solidFill>
                </a:rPr>
                <a:t>Build</a:t>
              </a:r>
            </a:p>
          </p:txBody>
        </p:sp>
        <p:sp>
          <p:nvSpPr>
            <p:cNvPr id="51" name="TextBox 50"/>
            <p:cNvSpPr txBox="1"/>
            <p:nvPr/>
          </p:nvSpPr>
          <p:spPr>
            <a:xfrm>
              <a:off x="7785815" y="1968986"/>
              <a:ext cx="649291" cy="923330"/>
            </a:xfrm>
            <a:prstGeom prst="rect">
              <a:avLst/>
            </a:prstGeom>
            <a:noFill/>
          </p:spPr>
          <p:txBody>
            <a:bodyPr wrap="square" lIns="0" tIns="0" rIns="0" bIns="0" rtlCol="0" anchor="ctr" anchorCtr="0">
              <a:spAutoFit/>
            </a:bodyPr>
            <a:lstStyle/>
            <a:p>
              <a:r>
                <a:rPr lang="en-US" sz="6000" b="1" spc="-300" dirty="0" smtClean="0">
                  <a:solidFill>
                    <a:schemeClr val="accent1"/>
                  </a:solidFill>
                </a:rPr>
                <a:t>6</a:t>
              </a:r>
            </a:p>
          </p:txBody>
        </p:sp>
        <p:sp>
          <p:nvSpPr>
            <p:cNvPr id="52" name="TextBox 51"/>
            <p:cNvSpPr txBox="1"/>
            <p:nvPr/>
          </p:nvSpPr>
          <p:spPr>
            <a:xfrm>
              <a:off x="8355650" y="2139007"/>
              <a:ext cx="1628221" cy="540917"/>
            </a:xfrm>
            <a:prstGeom prst="rect">
              <a:avLst/>
            </a:prstGeom>
            <a:noFill/>
          </p:spPr>
          <p:txBody>
            <a:bodyPr wrap="square" lIns="0" tIns="0" rIns="0" bIns="0" rtlCol="0" anchor="ctr" anchorCtr="0">
              <a:spAutoFit/>
            </a:bodyPr>
            <a:lstStyle/>
            <a:p>
              <a:pPr>
                <a:lnSpc>
                  <a:spcPct val="90000"/>
                </a:lnSpc>
              </a:pPr>
              <a:r>
                <a:rPr lang="en-US" sz="2000" b="1" dirty="0">
                  <a:solidFill>
                    <a:schemeClr val="bg2"/>
                  </a:solidFill>
                </a:rPr>
                <a:t>m</a:t>
              </a:r>
              <a:r>
                <a:rPr lang="en-US" sz="2000" b="1" dirty="0" smtClean="0">
                  <a:solidFill>
                    <a:schemeClr val="bg2"/>
                  </a:solidFill>
                </a:rPr>
                <a:t>illion</a:t>
              </a:r>
            </a:p>
            <a:p>
              <a:pPr>
                <a:lnSpc>
                  <a:spcPct val="70000"/>
                </a:lnSpc>
              </a:pPr>
              <a:r>
                <a:rPr lang="en-US" sz="1400" dirty="0" smtClean="0">
                  <a:solidFill>
                    <a:schemeClr val="bg2"/>
                  </a:solidFill>
                </a:rPr>
                <a:t>automobiles</a:t>
              </a:r>
            </a:p>
            <a:p>
              <a:pPr>
                <a:lnSpc>
                  <a:spcPct val="70000"/>
                </a:lnSpc>
              </a:pPr>
              <a:r>
                <a:rPr lang="en-US" sz="1050" dirty="0" smtClean="0">
                  <a:solidFill>
                    <a:schemeClr val="bg2"/>
                  </a:solidFill>
                </a:rPr>
                <a:t>in the United States alone</a:t>
              </a:r>
              <a:endParaRPr lang="en-US" sz="1050" dirty="0">
                <a:solidFill>
                  <a:schemeClr val="bg2"/>
                </a:solidFill>
              </a:endParaRPr>
            </a:p>
          </p:txBody>
        </p:sp>
        <p:sp>
          <p:nvSpPr>
            <p:cNvPr id="53" name="TextBox 52"/>
            <p:cNvSpPr txBox="1"/>
            <p:nvPr/>
          </p:nvSpPr>
          <p:spPr>
            <a:xfrm>
              <a:off x="6950102" y="2991704"/>
              <a:ext cx="754242" cy="307777"/>
            </a:xfrm>
            <a:prstGeom prst="rect">
              <a:avLst/>
            </a:prstGeom>
            <a:noFill/>
          </p:spPr>
          <p:txBody>
            <a:bodyPr wrap="square" lIns="0" tIns="0" rIns="0" bIns="0" rtlCol="0" anchor="ctr" anchorCtr="0">
              <a:spAutoFit/>
            </a:bodyPr>
            <a:lstStyle/>
            <a:p>
              <a:r>
                <a:rPr lang="en-US" sz="2000" b="1" dirty="0" smtClean="0">
                  <a:solidFill>
                    <a:schemeClr val="bg2"/>
                  </a:solidFill>
                </a:rPr>
                <a:t>Serve</a:t>
              </a:r>
            </a:p>
          </p:txBody>
        </p:sp>
        <p:sp>
          <p:nvSpPr>
            <p:cNvPr id="54" name="TextBox 53"/>
            <p:cNvSpPr txBox="1"/>
            <p:nvPr/>
          </p:nvSpPr>
          <p:spPr>
            <a:xfrm>
              <a:off x="7785815" y="2845879"/>
              <a:ext cx="1373188" cy="923330"/>
            </a:xfrm>
            <a:prstGeom prst="rect">
              <a:avLst/>
            </a:prstGeom>
            <a:noFill/>
          </p:spPr>
          <p:txBody>
            <a:bodyPr wrap="square" lIns="0" tIns="0" rIns="0" bIns="0" rtlCol="0" anchor="ctr" anchorCtr="0">
              <a:spAutoFit/>
            </a:bodyPr>
            <a:lstStyle/>
            <a:p>
              <a:r>
                <a:rPr lang="en-US" sz="6000" b="1" spc="-300" dirty="0" smtClean="0">
                  <a:solidFill>
                    <a:schemeClr val="accent1"/>
                  </a:solidFill>
                </a:rPr>
                <a:t>27</a:t>
              </a:r>
            </a:p>
          </p:txBody>
        </p:sp>
        <p:sp>
          <p:nvSpPr>
            <p:cNvPr id="55" name="TextBox 54"/>
            <p:cNvSpPr txBox="1"/>
            <p:nvPr/>
          </p:nvSpPr>
          <p:spPr>
            <a:xfrm>
              <a:off x="8775882" y="3082587"/>
              <a:ext cx="1009260" cy="366254"/>
            </a:xfrm>
            <a:prstGeom prst="rect">
              <a:avLst/>
            </a:prstGeom>
            <a:noFill/>
          </p:spPr>
          <p:txBody>
            <a:bodyPr wrap="square" lIns="0" tIns="0" rIns="0" bIns="0" rtlCol="0" anchor="ctr" anchorCtr="0">
              <a:spAutoFit/>
            </a:bodyPr>
            <a:lstStyle/>
            <a:p>
              <a:pPr>
                <a:lnSpc>
                  <a:spcPct val="70000"/>
                </a:lnSpc>
              </a:pPr>
              <a:r>
                <a:rPr lang="en-US" sz="2000" b="1" dirty="0" smtClean="0">
                  <a:solidFill>
                    <a:schemeClr val="bg2"/>
                  </a:solidFill>
                </a:rPr>
                <a:t>billion</a:t>
              </a:r>
            </a:p>
            <a:p>
              <a:pPr>
                <a:lnSpc>
                  <a:spcPct val="70000"/>
                </a:lnSpc>
              </a:pPr>
              <a:r>
                <a:rPr lang="en-US" sz="1400" b="1" dirty="0" smtClean="0">
                  <a:solidFill>
                    <a:schemeClr val="bg2"/>
                  </a:solidFill>
                </a:rPr>
                <a:t>meals</a:t>
              </a:r>
            </a:p>
          </p:txBody>
        </p:sp>
        <p:sp>
          <p:nvSpPr>
            <p:cNvPr id="56" name="TextBox 55"/>
            <p:cNvSpPr txBox="1"/>
            <p:nvPr/>
          </p:nvSpPr>
          <p:spPr>
            <a:xfrm>
              <a:off x="6950102" y="3863539"/>
              <a:ext cx="493188" cy="307777"/>
            </a:xfrm>
            <a:prstGeom prst="rect">
              <a:avLst/>
            </a:prstGeom>
            <a:noFill/>
          </p:spPr>
          <p:txBody>
            <a:bodyPr wrap="square" lIns="0" tIns="0" rIns="0" bIns="0" rtlCol="0" anchor="ctr" anchorCtr="0">
              <a:spAutoFit/>
            </a:bodyPr>
            <a:lstStyle/>
            <a:p>
              <a:r>
                <a:rPr lang="en-US" sz="2000" b="1" dirty="0" smtClean="0">
                  <a:solidFill>
                    <a:schemeClr val="bg2"/>
                  </a:solidFill>
                </a:rPr>
                <a:t>Sell</a:t>
              </a:r>
            </a:p>
          </p:txBody>
        </p:sp>
        <p:sp>
          <p:nvSpPr>
            <p:cNvPr id="57" name="TextBox 56"/>
            <p:cNvSpPr txBox="1"/>
            <p:nvPr/>
          </p:nvSpPr>
          <p:spPr>
            <a:xfrm>
              <a:off x="7785815" y="3724776"/>
              <a:ext cx="1044543" cy="923330"/>
            </a:xfrm>
            <a:prstGeom prst="rect">
              <a:avLst/>
            </a:prstGeom>
            <a:noFill/>
          </p:spPr>
          <p:txBody>
            <a:bodyPr wrap="square" lIns="0" tIns="0" rIns="0" bIns="0" rtlCol="0" anchor="ctr" anchorCtr="0">
              <a:spAutoFit/>
            </a:bodyPr>
            <a:lstStyle/>
            <a:p>
              <a:r>
                <a:rPr lang="en-US" sz="6000" b="1" spc="-300" dirty="0" smtClean="0">
                  <a:solidFill>
                    <a:schemeClr val="accent1"/>
                  </a:solidFill>
                </a:rPr>
                <a:t>16</a:t>
              </a:r>
            </a:p>
          </p:txBody>
        </p:sp>
        <p:sp>
          <p:nvSpPr>
            <p:cNvPr id="58" name="TextBox 57"/>
            <p:cNvSpPr txBox="1"/>
            <p:nvPr/>
          </p:nvSpPr>
          <p:spPr>
            <a:xfrm>
              <a:off x="8743608" y="3955627"/>
              <a:ext cx="1272459" cy="366254"/>
            </a:xfrm>
            <a:prstGeom prst="rect">
              <a:avLst/>
            </a:prstGeom>
            <a:noFill/>
          </p:spPr>
          <p:txBody>
            <a:bodyPr wrap="square" lIns="0" tIns="0" rIns="0" bIns="0" rtlCol="0" anchor="ctr" anchorCtr="0">
              <a:spAutoFit/>
            </a:bodyPr>
            <a:lstStyle/>
            <a:p>
              <a:pPr>
                <a:lnSpc>
                  <a:spcPct val="70000"/>
                </a:lnSpc>
              </a:pPr>
              <a:r>
                <a:rPr lang="en-US" sz="2000" b="1" dirty="0" smtClean="0">
                  <a:solidFill>
                    <a:schemeClr val="bg2"/>
                  </a:solidFill>
                </a:rPr>
                <a:t>billion</a:t>
              </a:r>
            </a:p>
            <a:p>
              <a:pPr>
                <a:lnSpc>
                  <a:spcPct val="70000"/>
                </a:lnSpc>
              </a:pPr>
              <a:r>
                <a:rPr lang="en-US" sz="1400" b="1" dirty="0" smtClean="0">
                  <a:solidFill>
                    <a:schemeClr val="bg2"/>
                  </a:solidFill>
                </a:rPr>
                <a:t>cans of soda</a:t>
              </a:r>
              <a:endParaRPr lang="en-US" sz="1400" b="1" dirty="0">
                <a:solidFill>
                  <a:schemeClr val="bg2"/>
                </a:solidFill>
              </a:endParaRPr>
            </a:p>
          </p:txBody>
        </p:sp>
        <p:sp>
          <p:nvSpPr>
            <p:cNvPr id="59" name="TextBox 58"/>
            <p:cNvSpPr txBox="1"/>
            <p:nvPr/>
          </p:nvSpPr>
          <p:spPr>
            <a:xfrm>
              <a:off x="6950102" y="4762193"/>
              <a:ext cx="918110" cy="307777"/>
            </a:xfrm>
            <a:prstGeom prst="rect">
              <a:avLst/>
            </a:prstGeom>
            <a:noFill/>
          </p:spPr>
          <p:txBody>
            <a:bodyPr wrap="square" lIns="0" tIns="0" rIns="0" bIns="0" rtlCol="0" anchor="ctr" anchorCtr="0">
              <a:spAutoFit/>
            </a:bodyPr>
            <a:lstStyle/>
            <a:p>
              <a:r>
                <a:rPr lang="en-US" sz="2000" b="1" dirty="0" smtClean="0">
                  <a:solidFill>
                    <a:schemeClr val="bg2"/>
                  </a:solidFill>
                </a:rPr>
                <a:t>Make</a:t>
              </a:r>
            </a:p>
          </p:txBody>
        </p:sp>
        <p:sp>
          <p:nvSpPr>
            <p:cNvPr id="61" name="TextBox 60"/>
            <p:cNvSpPr txBox="1"/>
            <p:nvPr/>
          </p:nvSpPr>
          <p:spPr>
            <a:xfrm>
              <a:off x="8430878" y="4861657"/>
              <a:ext cx="1628221" cy="369204"/>
            </a:xfrm>
            <a:prstGeom prst="rect">
              <a:avLst/>
            </a:prstGeom>
            <a:noFill/>
          </p:spPr>
          <p:txBody>
            <a:bodyPr wrap="square" lIns="0" tIns="0" rIns="0" bIns="0" rtlCol="0" anchor="ctr" anchorCtr="0">
              <a:spAutoFit/>
            </a:bodyPr>
            <a:lstStyle/>
            <a:p>
              <a:pPr>
                <a:lnSpc>
                  <a:spcPct val="70000"/>
                </a:lnSpc>
              </a:pPr>
              <a:r>
                <a:rPr lang="en-US" sz="2000" b="1" dirty="0" smtClean="0">
                  <a:solidFill>
                    <a:schemeClr val="bg2"/>
                  </a:solidFill>
                </a:rPr>
                <a:t>billion</a:t>
              </a:r>
            </a:p>
            <a:p>
              <a:pPr>
                <a:lnSpc>
                  <a:spcPct val="70000"/>
                </a:lnSpc>
              </a:pPr>
              <a:r>
                <a:rPr lang="en-US" sz="1400" b="1" dirty="0">
                  <a:solidFill>
                    <a:schemeClr val="bg2"/>
                  </a:solidFill>
                </a:rPr>
                <a:t>c</a:t>
              </a:r>
              <a:r>
                <a:rPr lang="en-US" sz="1400" b="1" dirty="0" smtClean="0">
                  <a:solidFill>
                    <a:schemeClr val="bg2"/>
                  </a:solidFill>
                </a:rPr>
                <a:t>ups of coffee</a:t>
              </a:r>
              <a:endParaRPr lang="en-US" sz="1400" b="1" dirty="0">
                <a:solidFill>
                  <a:schemeClr val="bg2"/>
                </a:solidFill>
              </a:endParaRPr>
            </a:p>
          </p:txBody>
        </p:sp>
        <p:sp>
          <p:nvSpPr>
            <p:cNvPr id="60" name="TextBox 59"/>
            <p:cNvSpPr txBox="1"/>
            <p:nvPr/>
          </p:nvSpPr>
          <p:spPr>
            <a:xfrm>
              <a:off x="7785815" y="4619899"/>
              <a:ext cx="656525" cy="923330"/>
            </a:xfrm>
            <a:prstGeom prst="rect">
              <a:avLst/>
            </a:prstGeom>
            <a:noFill/>
          </p:spPr>
          <p:txBody>
            <a:bodyPr wrap="square" lIns="0" tIns="0" rIns="0" bIns="0" rtlCol="0" anchor="ctr" anchorCtr="0">
              <a:spAutoFit/>
            </a:bodyPr>
            <a:lstStyle/>
            <a:p>
              <a:r>
                <a:rPr lang="en-US" sz="6000" b="1" spc="-300" dirty="0">
                  <a:solidFill>
                    <a:schemeClr val="accent1"/>
                  </a:solidFill>
                </a:rPr>
                <a:t>4</a:t>
              </a:r>
              <a:endParaRPr lang="en-US" sz="6000" b="1" spc="-300" dirty="0" smtClean="0">
                <a:solidFill>
                  <a:schemeClr val="accent1"/>
                </a:solidFill>
              </a:endParaRPr>
            </a:p>
          </p:txBody>
        </p:sp>
      </p:grpSp>
      <p:grpSp>
        <p:nvGrpSpPr>
          <p:cNvPr id="6" name="Group 5"/>
          <p:cNvGrpSpPr/>
          <p:nvPr/>
        </p:nvGrpSpPr>
        <p:grpSpPr>
          <a:xfrm>
            <a:off x="391822" y="5559814"/>
            <a:ext cx="11399950" cy="1097280"/>
            <a:chOff x="391822" y="5559814"/>
            <a:chExt cx="11399950" cy="1097280"/>
          </a:xfrm>
        </p:grpSpPr>
        <p:sp>
          <p:nvSpPr>
            <p:cNvPr id="64" name="Rectangle 63"/>
            <p:cNvSpPr/>
            <p:nvPr/>
          </p:nvSpPr>
          <p:spPr bwMode="auto">
            <a:xfrm>
              <a:off x="391822" y="5559814"/>
              <a:ext cx="11399950" cy="1097280"/>
            </a:xfrm>
            <a:prstGeom prst="rect">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p:cNvGrpSpPr/>
            <p:nvPr/>
          </p:nvGrpSpPr>
          <p:grpSpPr>
            <a:xfrm>
              <a:off x="821706" y="5786764"/>
              <a:ext cx="10552752" cy="643380"/>
              <a:chOff x="821706" y="5842393"/>
              <a:chExt cx="10552752" cy="643380"/>
            </a:xfrm>
          </p:grpSpPr>
          <p:pic>
            <p:nvPicPr>
              <p:cNvPr id="9" name="Picture 3" descr="\\ppt-file5\Company Meeting 2010 on FileServer\Artwork\Capossela\LOGOS\2000px-Royal_Mail_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934" y="5889896"/>
                <a:ext cx="817255" cy="548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ppt-file5\Company Meeting 2010 on FileServer\Artwork\Capossela\LOGOS\Aston_Martin [Converte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17300" y="5949857"/>
                <a:ext cx="1056233" cy="428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ppt-file5\Company Meeting 2010 on FileServer\Artwork\Capossela\LOGOS\Coca-Cola_Enterprises_Inc_.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13114" y="6022002"/>
                <a:ext cx="1961653" cy="284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5" descr="\\ppt-file5\Company Meeting 2010 on FileServer\Artwork\Capossela\LOGOS\2000px-McDonald's_Golden_Arches_svg.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737458" y="5909285"/>
                <a:ext cx="637000" cy="5095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8692" y="6033822"/>
                <a:ext cx="1514683" cy="260523"/>
              </a:xfrm>
              <a:prstGeom prst="rect">
                <a:avLst/>
              </a:prstGeom>
            </p:spPr>
          </p:pic>
          <p:pic>
            <p:nvPicPr>
              <p:cNvPr id="30" name="Picture 29" descr="Energizer copy.png"/>
              <p:cNvPicPr>
                <a:picLocks noChangeAspect="1"/>
              </p:cNvPicPr>
              <p:nvPr/>
            </p:nvPicPr>
            <p:blipFill>
              <a:blip r:embed="rId10" cstate="print"/>
              <a:stretch>
                <a:fillRect/>
              </a:stretch>
            </p:blipFill>
            <p:spPr>
              <a:xfrm>
                <a:off x="821706" y="5842393"/>
                <a:ext cx="545483" cy="643380"/>
              </a:xfrm>
              <a:prstGeom prst="rect">
                <a:avLst/>
              </a:prstGeom>
              <a:effectLst/>
            </p:spPr>
          </p:pic>
          <p:pic>
            <p:nvPicPr>
              <p:cNvPr id="67" name="Picture 4" descr="http://upload.wikimedia.org/wikipedia/en/thumb/d/d3/Starbucks_Corporation_Logo_2011.svg/200px-Starbucks_Corporation_Logo_2011.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31114" y="5844043"/>
                <a:ext cx="636895" cy="64008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407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a:off x="493713" y="1685925"/>
            <a:ext cx="3657600" cy="4572000"/>
          </a:xfrm>
          <a:prstGeom prst="rect">
            <a:avLst/>
          </a:prstGeom>
          <a:solidFill>
            <a:schemeClr val="accent1"/>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37160" bIns="45720" numCol="1" spcCol="0" rtlCol="0" fromWordArt="0" anchor="t" anchorCtr="0" forceAA="0" compatLnSpc="1">
            <a:prstTxWarp prst="textNoShape">
              <a:avLst/>
            </a:prstTxWarp>
            <a:noAutofit/>
          </a:bodyPr>
          <a:lstStyle/>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2388" indent="-52388" defTabSz="914099" fontAlgn="base">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"Coca-Cola Enterprises needed to simplify its communication and collaboration technologies to provide better business value to our employees. Microsoft Online gave </a:t>
            </a:r>
            <a:r>
              <a:rPr lang="en-US" sz="1600" dirty="0" smtClean="0">
                <a:gradFill>
                  <a:gsLst>
                    <a:gs pos="0">
                      <a:srgbClr val="FFFFFF"/>
                    </a:gs>
                    <a:gs pos="100000">
                      <a:srgbClr val="FFFFFF"/>
                    </a:gs>
                  </a:gsLst>
                  <a:lin ang="5400000" scaled="0"/>
                </a:gradFill>
                <a:ea typeface="Segoe UI" pitchFamily="34" charset="0"/>
                <a:cs typeface="Segoe UI" pitchFamily="34" charset="0"/>
              </a:rPr>
              <a:t/>
            </a:r>
            <a:br>
              <a:rPr lang="en-US" sz="1600" dirty="0" smtClean="0">
                <a:gradFill>
                  <a:gsLst>
                    <a:gs pos="0">
                      <a:srgbClr val="FFFFFF"/>
                    </a:gs>
                    <a:gs pos="100000">
                      <a:srgbClr val="FFFFFF"/>
                    </a:gs>
                  </a:gsLst>
                  <a:lin ang="5400000" scaled="0"/>
                </a:gradFill>
                <a:ea typeface="Segoe UI" pitchFamily="34" charset="0"/>
                <a:cs typeface="Segoe UI" pitchFamily="34" charset="0"/>
              </a:rPr>
            </a:br>
            <a:r>
              <a:rPr lang="en-US" sz="1600" dirty="0" smtClean="0">
                <a:gradFill>
                  <a:gsLst>
                    <a:gs pos="0">
                      <a:srgbClr val="FFFFFF"/>
                    </a:gs>
                    <a:gs pos="100000">
                      <a:srgbClr val="FFFFFF"/>
                    </a:gs>
                  </a:gsLst>
                  <a:lin ang="5400000" scaled="0"/>
                </a:gradFill>
                <a:ea typeface="Segoe UI" pitchFamily="34" charset="0"/>
                <a:cs typeface="Segoe UI" pitchFamily="34" charset="0"/>
              </a:rPr>
              <a:t>us </a:t>
            </a:r>
            <a:r>
              <a:rPr lang="en-US" sz="1600" dirty="0">
                <a:gradFill>
                  <a:gsLst>
                    <a:gs pos="0">
                      <a:srgbClr val="FFFFFF"/>
                    </a:gs>
                    <a:gs pos="100000">
                      <a:srgbClr val="FFFFFF"/>
                    </a:gs>
                  </a:gsLst>
                  <a:lin ang="5400000" scaled="0"/>
                </a:gradFill>
                <a:ea typeface="Segoe UI" pitchFamily="34" charset="0"/>
                <a:cs typeface="Segoe UI" pitchFamily="34" charset="0"/>
              </a:rPr>
              <a:t>the technology to do so and exceeded our expectations." </a:t>
            </a:r>
          </a:p>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2388" defTabSz="914099" fontAlgn="base">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John </a:t>
            </a:r>
            <a:r>
              <a:rPr lang="en-US" sz="1200" b="1" dirty="0" smtClean="0">
                <a:gradFill>
                  <a:gsLst>
                    <a:gs pos="0">
                      <a:srgbClr val="FFFFFF"/>
                    </a:gs>
                    <a:gs pos="100000">
                      <a:srgbClr val="FFFFFF"/>
                    </a:gs>
                  </a:gsLst>
                  <a:lin ang="5400000" scaled="0"/>
                </a:gradFill>
                <a:ea typeface="Segoe UI" pitchFamily="34" charset="0"/>
                <a:cs typeface="Segoe UI" pitchFamily="34" charset="0"/>
              </a:rPr>
              <a:t>Key </a:t>
            </a:r>
            <a:endParaRPr lang="en-US" sz="1200" b="1" dirty="0">
              <a:gradFill>
                <a:gsLst>
                  <a:gs pos="0">
                    <a:srgbClr val="FFFFFF"/>
                  </a:gs>
                  <a:gs pos="100000">
                    <a:srgbClr val="FFFFFF"/>
                  </a:gs>
                </a:gsLst>
                <a:lin ang="5400000" scaled="0"/>
              </a:gradFill>
              <a:ea typeface="Segoe UI" pitchFamily="34" charset="0"/>
              <a:cs typeface="Segoe UI" pitchFamily="34" charset="0"/>
            </a:endParaRPr>
          </a:p>
          <a:p>
            <a:pPr marL="52388" defTabSz="914099" fontAlgn="base">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Assistant Director of Communication </a:t>
            </a:r>
            <a:r>
              <a:rPr lang="en-US" sz="1200" dirty="0" smtClean="0">
                <a:gradFill>
                  <a:gsLst>
                    <a:gs pos="0">
                      <a:srgbClr val="FFFFFF"/>
                    </a:gs>
                    <a:gs pos="100000">
                      <a:srgbClr val="FFFFFF"/>
                    </a:gs>
                  </a:gsLst>
                  <a:lin ang="5400000" scaled="0"/>
                </a:gradFill>
                <a:ea typeface="Segoe UI" pitchFamily="34" charset="0"/>
                <a:cs typeface="Segoe UI" pitchFamily="34" charset="0"/>
              </a:rPr>
              <a:t/>
            </a:r>
            <a:br>
              <a:rPr lang="en-US" sz="1200" dirty="0" smtClean="0">
                <a:gradFill>
                  <a:gsLst>
                    <a:gs pos="0">
                      <a:srgbClr val="FFFFFF"/>
                    </a:gs>
                    <a:gs pos="100000">
                      <a:srgbClr val="FFFFFF"/>
                    </a:gs>
                  </a:gsLst>
                  <a:lin ang="5400000" scaled="0"/>
                </a:gradFill>
                <a:ea typeface="Segoe UI" pitchFamily="34" charset="0"/>
                <a:cs typeface="Segoe UI" pitchFamily="34" charset="0"/>
              </a:rPr>
            </a:br>
            <a:r>
              <a:rPr lang="en-US" sz="1200" dirty="0" smtClean="0">
                <a:gradFill>
                  <a:gsLst>
                    <a:gs pos="0">
                      <a:srgbClr val="FFFFFF"/>
                    </a:gs>
                    <a:gs pos="100000">
                      <a:srgbClr val="FFFFFF"/>
                    </a:gs>
                  </a:gsLst>
                  <a:lin ang="5400000" scaled="0"/>
                </a:gradFill>
                <a:ea typeface="Segoe UI" pitchFamily="34" charset="0"/>
                <a:cs typeface="Segoe UI" pitchFamily="34" charset="0"/>
              </a:rPr>
              <a:t>and </a:t>
            </a:r>
            <a:r>
              <a:rPr lang="en-US" sz="1200" dirty="0">
                <a:gradFill>
                  <a:gsLst>
                    <a:gs pos="0">
                      <a:srgbClr val="FFFFFF"/>
                    </a:gs>
                    <a:gs pos="100000">
                      <a:srgbClr val="FFFFFF"/>
                    </a:gs>
                  </a:gsLst>
                  <a:lin ang="5400000" scaled="0"/>
                </a:gradFill>
                <a:ea typeface="Segoe UI" pitchFamily="34" charset="0"/>
                <a:cs typeface="Segoe UI" pitchFamily="34" charset="0"/>
              </a:rPr>
              <a:t>Collaboration </a:t>
            </a:r>
            <a:r>
              <a:rPr lang="en-US" sz="1200" dirty="0" smtClean="0">
                <a:gradFill>
                  <a:gsLst>
                    <a:gs pos="0">
                      <a:srgbClr val="FFFFFF"/>
                    </a:gs>
                    <a:gs pos="100000">
                      <a:srgbClr val="FFFFFF"/>
                    </a:gs>
                  </a:gsLst>
                  <a:lin ang="5400000" scaled="0"/>
                </a:gradFill>
                <a:ea typeface="Segoe UI" pitchFamily="34" charset="0"/>
                <a:cs typeface="Segoe UI" pitchFamily="34" charset="0"/>
              </a:rPr>
              <a:t>Technologies </a:t>
            </a:r>
            <a:endParaRPr lang="en-US" sz="1200" dirty="0">
              <a:gradFill>
                <a:gsLst>
                  <a:gs pos="0">
                    <a:srgbClr val="FFFFFF"/>
                  </a:gs>
                  <a:gs pos="100000">
                    <a:srgbClr val="FFFFFF"/>
                  </a:gs>
                </a:gsLst>
                <a:lin ang="5400000" scaled="0"/>
              </a:gradFill>
              <a:ea typeface="Segoe UI" pitchFamily="34" charset="0"/>
              <a:cs typeface="Segoe UI" pitchFamily="34" charset="0"/>
            </a:endParaRPr>
          </a:p>
          <a:p>
            <a:pPr marL="52388" defTabSz="914099" fontAlgn="base">
              <a:spcBef>
                <a:spcPct val="0"/>
              </a:spcBef>
              <a:spcAft>
                <a:spcPct val="0"/>
              </a:spcAft>
            </a:pPr>
            <a:r>
              <a:rPr lang="en-US" sz="1200" i="1" dirty="0">
                <a:gradFill>
                  <a:gsLst>
                    <a:gs pos="0">
                      <a:srgbClr val="FFFFFF"/>
                    </a:gs>
                    <a:gs pos="100000">
                      <a:srgbClr val="FFFFFF"/>
                    </a:gs>
                  </a:gsLst>
                  <a:lin ang="5400000" scaled="0"/>
                </a:gradFill>
                <a:ea typeface="Segoe UI" pitchFamily="34" charset="0"/>
                <a:cs typeface="Segoe UI" pitchFamily="34" charset="0"/>
              </a:rPr>
              <a:t>Coca-Cola Enterprises</a:t>
            </a:r>
          </a:p>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13" descr="Coca-Cola_Enterprises_Inc_ copy.png"/>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685819" y="2207976"/>
            <a:ext cx="3273389" cy="581819"/>
          </a:xfrm>
          <a:prstGeom prst="rect">
            <a:avLst/>
          </a:prstGeom>
          <a:noFill/>
          <a:ln>
            <a:noFill/>
          </a:ln>
        </p:spPr>
      </p:pic>
      <p:sp>
        <p:nvSpPr>
          <p:cNvPr id="18" name="Freeform 5"/>
          <p:cNvSpPr>
            <a:spLocks/>
          </p:cNvSpPr>
          <p:nvPr/>
        </p:nvSpPr>
        <p:spPr bwMode="auto">
          <a:xfrm>
            <a:off x="4209587" y="1685925"/>
            <a:ext cx="3657600" cy="4572000"/>
          </a:xfrm>
          <a:prstGeom prst="rect">
            <a:avLst/>
          </a:prstGeom>
          <a:solidFill>
            <a:schemeClr val="accent1"/>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37160" bIns="45720" numCol="1" spcCol="0" rtlCol="0" fromWordArt="0" anchor="t" anchorCtr="0" forceAA="0" compatLnSpc="1">
            <a:prstTxWarp prst="textNoShape">
              <a:avLst/>
            </a:prstTxWarp>
            <a:noAutofit/>
          </a:bodyPr>
          <a:lstStyle/>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2388" indent="-52388" defTabSz="914099" fontAlgn="base">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“With the successful rollout of Microsoft Online Services to our North American stores, we have demonstrated that we </a:t>
            </a:r>
            <a:r>
              <a:rPr lang="en-US" sz="1600" dirty="0" smtClean="0">
                <a:gradFill>
                  <a:gsLst>
                    <a:gs pos="0">
                      <a:srgbClr val="FFFFFF"/>
                    </a:gs>
                    <a:gs pos="100000">
                      <a:srgbClr val="FFFFFF"/>
                    </a:gs>
                  </a:gsLst>
                  <a:lin ang="5400000" scaled="0"/>
                </a:gradFill>
                <a:ea typeface="Segoe UI" pitchFamily="34" charset="0"/>
                <a:cs typeface="Segoe UI" pitchFamily="34" charset="0"/>
              </a:rPr>
              <a:t/>
            </a:r>
            <a:br>
              <a:rPr lang="en-US" sz="1600" dirty="0" smtClean="0">
                <a:gradFill>
                  <a:gsLst>
                    <a:gs pos="0">
                      <a:srgbClr val="FFFFFF"/>
                    </a:gs>
                    <a:gs pos="100000">
                      <a:srgbClr val="FFFFFF"/>
                    </a:gs>
                  </a:gsLst>
                  <a:lin ang="5400000" scaled="0"/>
                </a:gradFill>
                <a:ea typeface="Segoe UI" pitchFamily="34" charset="0"/>
                <a:cs typeface="Segoe UI" pitchFamily="34" charset="0"/>
              </a:rPr>
            </a:br>
            <a:r>
              <a:rPr lang="en-US" sz="1600" dirty="0" smtClean="0">
                <a:gradFill>
                  <a:gsLst>
                    <a:gs pos="0">
                      <a:srgbClr val="FFFFFF"/>
                    </a:gs>
                    <a:gs pos="100000">
                      <a:srgbClr val="FFFFFF"/>
                    </a:gs>
                  </a:gsLst>
                  <a:lin ang="5400000" scaled="0"/>
                </a:gradFill>
                <a:ea typeface="Segoe UI" pitchFamily="34" charset="0"/>
                <a:cs typeface="Segoe UI" pitchFamily="34" charset="0"/>
              </a:rPr>
              <a:t>can </a:t>
            </a:r>
            <a:r>
              <a:rPr lang="en-US" sz="1600" dirty="0">
                <a:gradFill>
                  <a:gsLst>
                    <a:gs pos="0">
                      <a:srgbClr val="FFFFFF"/>
                    </a:gs>
                    <a:gs pos="100000">
                      <a:srgbClr val="FFFFFF"/>
                    </a:gs>
                  </a:gsLst>
                  <a:lin ang="5400000" scaled="0"/>
                </a:gradFill>
                <a:ea typeface="Segoe UI" pitchFamily="34" charset="0"/>
                <a:cs typeface="Segoe UI" pitchFamily="34" charset="0"/>
              </a:rPr>
              <a:t>go into the ‘cloud’ with confidence.” </a:t>
            </a:r>
          </a:p>
          <a:p>
            <a:pPr defTabSz="914099" fontAlgn="base">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2388" defTabSz="914099" fontAlgn="base">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John Shepard</a:t>
            </a:r>
          </a:p>
          <a:p>
            <a:pPr marL="52388" defTabSz="914099" fontAlgn="base">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Director, Global IT Infrastructure </a:t>
            </a:r>
            <a:r>
              <a:rPr lang="en-US" sz="1200" dirty="0" smtClean="0">
                <a:gradFill>
                  <a:gsLst>
                    <a:gs pos="0">
                      <a:srgbClr val="FFFFFF"/>
                    </a:gs>
                    <a:gs pos="100000">
                      <a:srgbClr val="FFFFFF"/>
                    </a:gs>
                  </a:gsLst>
                  <a:lin ang="5400000" scaled="0"/>
                </a:gradFill>
                <a:ea typeface="Segoe UI" pitchFamily="34" charset="0"/>
                <a:cs typeface="Segoe UI" pitchFamily="34" charset="0"/>
              </a:rPr>
              <a:t>Services </a:t>
            </a:r>
            <a:r>
              <a:rPr lang="en-US" sz="1200" i="1" dirty="0" smtClean="0">
                <a:gradFill>
                  <a:gsLst>
                    <a:gs pos="0">
                      <a:srgbClr val="FFFFFF"/>
                    </a:gs>
                    <a:gs pos="100000">
                      <a:srgbClr val="FFFFFF"/>
                    </a:gs>
                  </a:gsLst>
                  <a:lin ang="5400000" scaled="0"/>
                </a:gradFill>
                <a:ea typeface="Segoe UI" pitchFamily="34" charset="0"/>
                <a:cs typeface="Segoe UI" pitchFamily="34" charset="0"/>
              </a:rPr>
              <a:t>Starbucks</a:t>
            </a:r>
            <a:endParaRPr lang="en-US" sz="1200" i="1" dirty="0">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5"/>
          <p:cNvSpPr>
            <a:spLocks/>
          </p:cNvSpPr>
          <p:nvPr/>
        </p:nvSpPr>
        <p:spPr bwMode="auto">
          <a:xfrm>
            <a:off x="7925461" y="1685925"/>
            <a:ext cx="3657600" cy="4572000"/>
          </a:xfrm>
          <a:prstGeom prst="rect">
            <a:avLst/>
          </a:prstGeom>
          <a:solidFill>
            <a:schemeClr val="accent1"/>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37160" bIns="45720" numCol="1" spcCol="0" rtlCol="0" fromWordArt="0" anchor="t" anchorCtr="0" forceAA="0" compatLnSpc="1">
            <a:prstTxWarp prst="textNoShape">
              <a:avLst/>
            </a:prstTxWarp>
            <a:noAutofit/>
          </a:bodyPr>
          <a:lstStyle/>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2388" indent="-52388" defTabSz="914099" fontAlgn="base">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“User response has been overwhelmingly positive. Our employees are thrilled to have a modern, familiar email program, which makes them more efficient </a:t>
            </a:r>
            <a:r>
              <a:rPr lang="en-US" sz="1600" dirty="0" smtClean="0">
                <a:gradFill>
                  <a:gsLst>
                    <a:gs pos="0">
                      <a:srgbClr val="FFFFFF"/>
                    </a:gs>
                    <a:gs pos="100000">
                      <a:srgbClr val="FFFFFF"/>
                    </a:gs>
                  </a:gsLst>
                  <a:lin ang="5400000" scaled="0"/>
                </a:gradFill>
                <a:ea typeface="Segoe UI" pitchFamily="34" charset="0"/>
                <a:cs typeface="Segoe UI" pitchFamily="34" charset="0"/>
              </a:rPr>
              <a:t/>
            </a:r>
            <a:br>
              <a:rPr lang="en-US" sz="1600" dirty="0" smtClean="0">
                <a:gradFill>
                  <a:gsLst>
                    <a:gs pos="0">
                      <a:srgbClr val="FFFFFF"/>
                    </a:gs>
                    <a:gs pos="100000">
                      <a:srgbClr val="FFFFFF"/>
                    </a:gs>
                  </a:gsLst>
                  <a:lin ang="5400000" scaled="0"/>
                </a:gradFill>
                <a:ea typeface="Segoe UI" pitchFamily="34" charset="0"/>
                <a:cs typeface="Segoe UI" pitchFamily="34" charset="0"/>
              </a:rPr>
            </a:br>
            <a:r>
              <a:rPr lang="en-US" sz="1600" dirty="0" smtClean="0">
                <a:gradFill>
                  <a:gsLst>
                    <a:gs pos="0">
                      <a:srgbClr val="FFFFFF"/>
                    </a:gs>
                    <a:gs pos="100000">
                      <a:srgbClr val="FFFFFF"/>
                    </a:gs>
                  </a:gsLst>
                  <a:lin ang="5400000" scaled="0"/>
                </a:gradFill>
                <a:ea typeface="Segoe UI" pitchFamily="34" charset="0"/>
                <a:cs typeface="Segoe UI" pitchFamily="34" charset="0"/>
              </a:rPr>
              <a:t>and </a:t>
            </a:r>
            <a:r>
              <a:rPr lang="en-US" sz="1600" dirty="0">
                <a:gradFill>
                  <a:gsLst>
                    <a:gs pos="0">
                      <a:srgbClr val="FFFFFF"/>
                    </a:gs>
                    <a:gs pos="100000">
                      <a:srgbClr val="FFFFFF"/>
                    </a:gs>
                  </a:gsLst>
                  <a:lin ang="5400000" scaled="0"/>
                </a:gradFill>
                <a:ea typeface="Segoe UI" pitchFamily="34" charset="0"/>
                <a:cs typeface="Segoe UI" pitchFamily="34" charset="0"/>
              </a:rPr>
              <a:t>productive.” </a:t>
            </a:r>
          </a:p>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5888" indent="-115888" defTabSz="914099"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2388" defTabSz="914099" fontAlgn="base">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Mike Strause</a:t>
            </a:r>
            <a:r>
              <a:rPr lang="en-US" sz="1200" dirty="0">
                <a:gradFill>
                  <a:gsLst>
                    <a:gs pos="0">
                      <a:srgbClr val="FFFFFF"/>
                    </a:gs>
                    <a:gs pos="100000">
                      <a:srgbClr val="FFFFFF"/>
                    </a:gs>
                  </a:gsLst>
                  <a:lin ang="5400000" scaled="0"/>
                </a:gradFill>
                <a:ea typeface="Segoe UI" pitchFamily="34" charset="0"/>
                <a:cs typeface="Segoe UI" pitchFamily="34" charset="0"/>
              </a:rPr>
              <a:t/>
            </a:r>
            <a:br>
              <a:rPr lang="en-US" sz="1200" dirty="0">
                <a:gradFill>
                  <a:gsLst>
                    <a:gs pos="0">
                      <a:srgbClr val="FFFFFF"/>
                    </a:gs>
                    <a:gs pos="100000">
                      <a:srgbClr val="FFFFFF"/>
                    </a:gs>
                  </a:gsLst>
                  <a:lin ang="5400000" scaled="0"/>
                </a:gradFill>
                <a:ea typeface="Segoe UI" pitchFamily="34" charset="0"/>
                <a:cs typeface="Segoe UI" pitchFamily="34" charset="0"/>
              </a:rPr>
            </a:br>
            <a:r>
              <a:rPr lang="en-US" sz="1200" dirty="0">
                <a:gradFill>
                  <a:gsLst>
                    <a:gs pos="0">
                      <a:srgbClr val="FFFFFF"/>
                    </a:gs>
                    <a:gs pos="100000">
                      <a:srgbClr val="FFFFFF"/>
                    </a:gs>
                  </a:gsLst>
                  <a:lin ang="5400000" scaled="0"/>
                </a:gradFill>
                <a:ea typeface="Segoe UI" pitchFamily="34" charset="0"/>
                <a:cs typeface="Segoe UI" pitchFamily="34" charset="0"/>
              </a:rPr>
              <a:t>IT Architect, Global Shared </a:t>
            </a:r>
            <a:r>
              <a:rPr lang="en-US" sz="1200" dirty="0" smtClean="0">
                <a:gradFill>
                  <a:gsLst>
                    <a:gs pos="0">
                      <a:srgbClr val="FFFFFF"/>
                    </a:gs>
                    <a:gs pos="100000">
                      <a:srgbClr val="FFFFFF"/>
                    </a:gs>
                  </a:gsLst>
                  <a:lin ang="5400000" scaled="0"/>
                </a:gradFill>
                <a:ea typeface="Segoe UI" pitchFamily="34" charset="0"/>
                <a:cs typeface="Segoe UI" pitchFamily="34" charset="0"/>
              </a:rPr>
              <a:t>Services</a:t>
            </a:r>
            <a:br>
              <a:rPr lang="en-US" sz="1200" dirty="0" smtClean="0">
                <a:gradFill>
                  <a:gsLst>
                    <a:gs pos="0">
                      <a:srgbClr val="FFFFFF"/>
                    </a:gs>
                    <a:gs pos="100000">
                      <a:srgbClr val="FFFFFF"/>
                    </a:gs>
                  </a:gsLst>
                  <a:lin ang="5400000" scaled="0"/>
                </a:gradFill>
                <a:ea typeface="Segoe UI" pitchFamily="34" charset="0"/>
                <a:cs typeface="Segoe UI" pitchFamily="34" charset="0"/>
              </a:rPr>
            </a:br>
            <a:r>
              <a:rPr lang="en-US" sz="1200" i="1" dirty="0" smtClean="0">
                <a:gradFill>
                  <a:gsLst>
                    <a:gs pos="0">
                      <a:srgbClr val="FFFFFF"/>
                    </a:gs>
                    <a:gs pos="100000">
                      <a:srgbClr val="FFFFFF"/>
                    </a:gs>
                  </a:gsLst>
                  <a:lin ang="5400000" scaled="0"/>
                </a:gradFill>
                <a:ea typeface="Segoe UI" pitchFamily="34" charset="0"/>
                <a:cs typeface="Segoe UI" pitchFamily="34" charset="0"/>
              </a:rPr>
              <a:t>Godiva </a:t>
            </a:r>
            <a:r>
              <a:rPr lang="en-US" sz="1200" i="1" dirty="0">
                <a:gradFill>
                  <a:gsLst>
                    <a:gs pos="0">
                      <a:srgbClr val="FFFFFF"/>
                    </a:gs>
                    <a:gs pos="100000">
                      <a:srgbClr val="FFFFFF"/>
                    </a:gs>
                  </a:gsLst>
                  <a:lin ang="5400000" scaled="0"/>
                </a:gradFill>
                <a:ea typeface="Segoe UI" pitchFamily="34" charset="0"/>
                <a:cs typeface="Segoe UI" pitchFamily="34" charset="0"/>
              </a:rPr>
              <a:t>Chocolatier</a:t>
            </a:r>
          </a:p>
        </p:txBody>
      </p:sp>
      <p:pic>
        <p:nvPicPr>
          <p:cNvPr id="2050" name="Picture 2" descr="http://upload.wikimedia.org/wikipedia/en/thumb/9/95/Godiva_Chocolatier_Logo.svg/200px-Godiva_Chocolatier_Logo.svg.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8922988" y="1915250"/>
            <a:ext cx="1662546" cy="11887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en/thumb/d/d3/Starbucks_Corporation_Logo_2011.svg/200px-Starbucks_Corporation_Logo_2011.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4027" y="1901553"/>
            <a:ext cx="1188720" cy="11946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0" y="0"/>
            <a:ext cx="12188825" cy="168592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p:txBody>
          <a:bodyPr/>
          <a:lstStyle/>
          <a:p>
            <a:r>
              <a:rPr lang="en-US" dirty="0" smtClean="0"/>
              <a:t>Customer Examples</a:t>
            </a:r>
            <a:endParaRPr lang="en-US" dirty="0"/>
          </a:p>
        </p:txBody>
      </p:sp>
    </p:spTree>
    <p:extLst>
      <p:ext uri="{BB962C8B-B14F-4D97-AF65-F5344CB8AC3E}">
        <p14:creationId xmlns:p14="http://schemas.microsoft.com/office/powerpoint/2010/main" val="10909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1000"/>
                                        <p:tgtEl>
                                          <p:spTgt spid="5">
                                            <p:txEl>
                                              <p:pRg st="4" end="4"/>
                                            </p:txEl>
                                          </p:spTgt>
                                        </p:tgtEl>
                                      </p:cBhvr>
                                    </p:animEffect>
                                    <p:anim calcmode="lin" valueType="num">
                                      <p:cBhvr>
                                        <p:cTn id="1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1000"/>
                                        <p:tgtEl>
                                          <p:spTgt spid="5">
                                            <p:txEl>
                                              <p:pRg st="5" end="5"/>
                                            </p:txEl>
                                          </p:spTgt>
                                        </p:tgtEl>
                                      </p:cBhvr>
                                    </p:animEffect>
                                    <p:anim calcmode="lin" valueType="num">
                                      <p:cBhvr>
                                        <p:cTn id="1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1000"/>
                                        <p:tgtEl>
                                          <p:spTgt spid="5">
                                            <p:txEl>
                                              <p:pRg st="6" end="6"/>
                                            </p:txEl>
                                          </p:spTgt>
                                        </p:tgtEl>
                                      </p:cBhvr>
                                    </p:animEffect>
                                    <p:anim calcmode="lin" valueType="num">
                                      <p:cBhvr>
                                        <p:cTn id="2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fade">
                                      <p:cBhvr>
                                        <p:cTn id="27" dur="1000"/>
                                        <p:tgtEl>
                                          <p:spTgt spid="18">
                                            <p:txEl>
                                              <p:pRg st="2" end="2"/>
                                            </p:txEl>
                                          </p:spTgt>
                                        </p:tgtEl>
                                      </p:cBhvr>
                                    </p:animEffect>
                                    <p:anim calcmode="lin" valueType="num">
                                      <p:cBhvr>
                                        <p:cTn id="28"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8">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xEl>
                                              <p:pRg st="6" end="6"/>
                                            </p:txEl>
                                          </p:spTgt>
                                        </p:tgtEl>
                                        <p:attrNameLst>
                                          <p:attrName>style.visibility</p:attrName>
                                        </p:attrNameLst>
                                      </p:cBhvr>
                                      <p:to>
                                        <p:strVal val="visible"/>
                                      </p:to>
                                    </p:set>
                                    <p:animEffect transition="in" filter="fade">
                                      <p:cBhvr>
                                        <p:cTn id="32" dur="1000"/>
                                        <p:tgtEl>
                                          <p:spTgt spid="18">
                                            <p:txEl>
                                              <p:pRg st="6" end="6"/>
                                            </p:txEl>
                                          </p:spTgt>
                                        </p:tgtEl>
                                      </p:cBhvr>
                                    </p:animEffect>
                                    <p:anim calcmode="lin" valueType="num">
                                      <p:cBhvr>
                                        <p:cTn id="33" dur="1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8">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xEl>
                                              <p:pRg st="7" end="7"/>
                                            </p:txEl>
                                          </p:spTgt>
                                        </p:tgtEl>
                                        <p:attrNameLst>
                                          <p:attrName>style.visibility</p:attrName>
                                        </p:attrNameLst>
                                      </p:cBhvr>
                                      <p:to>
                                        <p:strVal val="visible"/>
                                      </p:to>
                                    </p:set>
                                    <p:animEffect transition="in" filter="fade">
                                      <p:cBhvr>
                                        <p:cTn id="37" dur="1000"/>
                                        <p:tgtEl>
                                          <p:spTgt spid="18">
                                            <p:txEl>
                                              <p:pRg st="7" end="7"/>
                                            </p:txEl>
                                          </p:spTgt>
                                        </p:tgtEl>
                                      </p:cBhvr>
                                    </p:animEffect>
                                    <p:anim calcmode="lin" valueType="num">
                                      <p:cBhvr>
                                        <p:cTn id="38" dur="1000" fill="hold"/>
                                        <p:tgtEl>
                                          <p:spTgt spid="18">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8">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fade">
                                      <p:cBhvr>
                                        <p:cTn id="42" dur="1000"/>
                                        <p:tgtEl>
                                          <p:spTgt spid="13">
                                            <p:txEl>
                                              <p:pRg st="2" end="2"/>
                                            </p:txEl>
                                          </p:spTgt>
                                        </p:tgtEl>
                                      </p:cBhvr>
                                    </p:animEffect>
                                    <p:anim calcmode="lin" valueType="num">
                                      <p:cBhvr>
                                        <p:cTn id="43"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xEl>
                                              <p:pRg st="6" end="6"/>
                                            </p:txEl>
                                          </p:spTgt>
                                        </p:tgtEl>
                                        <p:attrNameLst>
                                          <p:attrName>style.visibility</p:attrName>
                                        </p:attrNameLst>
                                      </p:cBhvr>
                                      <p:to>
                                        <p:strVal val="visible"/>
                                      </p:to>
                                    </p:set>
                                    <p:animEffect transition="in" filter="fade">
                                      <p:cBhvr>
                                        <p:cTn id="47" dur="1000"/>
                                        <p:tgtEl>
                                          <p:spTgt spid="13">
                                            <p:txEl>
                                              <p:pRg st="6" end="6"/>
                                            </p:txEl>
                                          </p:spTgt>
                                        </p:tgtEl>
                                      </p:cBhvr>
                                    </p:animEffect>
                                    <p:anim calcmode="lin" valueType="num">
                                      <p:cBhvr>
                                        <p:cTn id="48"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13">
                                            <p:txEl>
                                              <p:pRg st="6" end="6"/>
                                            </p:txEl>
                                          </p:spTgt>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2052"/>
                                        </p:tgtEl>
                                        <p:attrNameLst>
                                          <p:attrName>style.visibility</p:attrName>
                                        </p:attrNameLst>
                                      </p:cBhvr>
                                      <p:to>
                                        <p:strVal val="visible"/>
                                      </p:to>
                                    </p:set>
                                    <p:animEffect transition="in" filter="fade">
                                      <p:cBhvr>
                                        <p:cTn id="57" dur="1000"/>
                                        <p:tgtEl>
                                          <p:spTgt spid="2052"/>
                                        </p:tgtEl>
                                      </p:cBhvr>
                                    </p:animEffect>
                                    <p:anim calcmode="lin" valueType="num">
                                      <p:cBhvr>
                                        <p:cTn id="58" dur="1000" fill="hold"/>
                                        <p:tgtEl>
                                          <p:spTgt spid="2052"/>
                                        </p:tgtEl>
                                        <p:attrNameLst>
                                          <p:attrName>ppt_x</p:attrName>
                                        </p:attrNameLst>
                                      </p:cBhvr>
                                      <p:tavLst>
                                        <p:tav tm="0">
                                          <p:val>
                                            <p:strVal val="#ppt_x"/>
                                          </p:val>
                                        </p:tav>
                                        <p:tav tm="100000">
                                          <p:val>
                                            <p:strVal val="#ppt_x"/>
                                          </p:val>
                                        </p:tav>
                                      </p:tavLst>
                                    </p:anim>
                                    <p:anim calcmode="lin" valueType="num">
                                      <p:cBhvr>
                                        <p:cTn id="59" dur="1000" fill="hold"/>
                                        <p:tgtEl>
                                          <p:spTgt spid="2052"/>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2050"/>
                                        </p:tgtEl>
                                        <p:attrNameLst>
                                          <p:attrName>style.visibility</p:attrName>
                                        </p:attrNameLst>
                                      </p:cBhvr>
                                      <p:to>
                                        <p:strVal val="visible"/>
                                      </p:to>
                                    </p:set>
                                    <p:animEffect transition="in" filter="fade">
                                      <p:cBhvr>
                                        <p:cTn id="62" dur="1000"/>
                                        <p:tgtEl>
                                          <p:spTgt spid="2050"/>
                                        </p:tgtEl>
                                      </p:cBhvr>
                                    </p:animEffect>
                                    <p:anim calcmode="lin" valueType="num">
                                      <p:cBhvr>
                                        <p:cTn id="63" dur="1000" fill="hold"/>
                                        <p:tgtEl>
                                          <p:spTgt spid="2050"/>
                                        </p:tgtEl>
                                        <p:attrNameLst>
                                          <p:attrName>ppt_x</p:attrName>
                                        </p:attrNameLst>
                                      </p:cBhvr>
                                      <p:tavLst>
                                        <p:tav tm="0">
                                          <p:val>
                                            <p:strVal val="#ppt_x"/>
                                          </p:val>
                                        </p:tav>
                                        <p:tav tm="100000">
                                          <p:val>
                                            <p:strVal val="#ppt_x"/>
                                          </p:val>
                                        </p:tav>
                                      </p:tavLst>
                                    </p:anim>
                                    <p:anim calcmode="lin" valueType="num">
                                      <p:cBhvr>
                                        <p:cTn id="6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65312" y="0"/>
            <a:ext cx="5433533" cy="650122"/>
          </a:xfrm>
        </p:spPr>
        <p:txBody>
          <a:bodyPr/>
          <a:lstStyle/>
          <a:p>
            <a:r>
              <a:rPr lang="en-US" sz="4900" dirty="0" smtClean="0"/>
              <a:t>Relentless </a:t>
            </a:r>
            <a:r>
              <a:rPr lang="en-US" sz="4900" dirty="0"/>
              <a:t>on </a:t>
            </a:r>
            <a:r>
              <a:rPr lang="en-US" sz="4900" dirty="0" smtClean="0"/>
              <a:t>Security</a:t>
            </a:r>
            <a:endParaRPr lang="en-US" sz="4900" dirty="0"/>
          </a:p>
          <a:p>
            <a:endParaRPr lang="en-US" sz="5400" dirty="0"/>
          </a:p>
        </p:txBody>
      </p:sp>
      <p:sp>
        <p:nvSpPr>
          <p:cNvPr id="3" name="Slide Number Placeholder 2"/>
          <p:cNvSpPr>
            <a:spLocks noGrp="1"/>
          </p:cNvSpPr>
          <p:nvPr>
            <p:ph type="sldNum" sz="quarter" idx="12"/>
          </p:nvPr>
        </p:nvSpPr>
        <p:spPr>
          <a:xfrm>
            <a:off x="520699" y="6399557"/>
            <a:ext cx="572395" cy="219456"/>
          </a:xfrm>
        </p:spPr>
        <p:txBody>
          <a:bodyPr/>
          <a:lstStyle/>
          <a:p>
            <a:fld id="{727B4C2D-45E2-4621-8491-2995EB46A674}" type="slidenum">
              <a:rPr lang="en-US" smtClean="0"/>
              <a:pPr/>
              <a:t>22</a:t>
            </a:fld>
            <a:endParaRPr lang="en-US" dirty="0"/>
          </a:p>
        </p:txBody>
      </p:sp>
      <p:sp>
        <p:nvSpPr>
          <p:cNvPr id="4" name="Content Placeholder 3"/>
          <p:cNvSpPr>
            <a:spLocks noGrp="1"/>
          </p:cNvSpPr>
          <p:nvPr>
            <p:ph sz="quarter" idx="13"/>
          </p:nvPr>
        </p:nvSpPr>
        <p:spPr>
          <a:xfrm>
            <a:off x="451791" y="1441109"/>
            <a:ext cx="5247054" cy="609398"/>
          </a:xfrm>
        </p:spPr>
        <p:txBody>
          <a:bodyPr/>
          <a:lstStyle/>
          <a:p>
            <a:r>
              <a:rPr lang="en-US" dirty="0"/>
              <a:t>Deep Experience</a:t>
            </a:r>
          </a:p>
          <a:p>
            <a:r>
              <a:rPr lang="en-US" dirty="0"/>
              <a:t>Secure Development Lifecycle</a:t>
            </a:r>
          </a:p>
          <a:p>
            <a:r>
              <a:rPr lang="en-US" dirty="0"/>
              <a:t>5 Layers of Security</a:t>
            </a:r>
          </a:p>
          <a:p>
            <a:r>
              <a:rPr lang="en-US" dirty="0"/>
              <a:t>Proactive Monitoring</a:t>
            </a:r>
          </a:p>
          <a:p>
            <a:r>
              <a:rPr lang="en-US" dirty="0"/>
              <a:t>Access </a:t>
            </a:r>
            <a:r>
              <a:rPr lang="en-US" dirty="0" smtClean="0"/>
              <a:t>Restriction</a:t>
            </a:r>
          </a:p>
          <a:p>
            <a:r>
              <a:rPr lang="en-US" dirty="0" smtClean="0"/>
              <a:t>Data </a:t>
            </a:r>
            <a:r>
              <a:rPr lang="en-US" dirty="0"/>
              <a:t>replicated in geo-redundant datacenters to protect against datacenter wide failures</a:t>
            </a:r>
          </a:p>
          <a:p>
            <a:r>
              <a:rPr lang="en-US" dirty="0"/>
              <a:t>Backed by a 99.9% financially backed Service Level Agreement</a:t>
            </a:r>
          </a:p>
          <a:p>
            <a:endParaRPr lang="en-US" dirty="0"/>
          </a:p>
          <a:p>
            <a:endParaRPr lang="en-US" dirty="0"/>
          </a:p>
        </p:txBody>
      </p:sp>
      <p:pic>
        <p:nvPicPr>
          <p:cNvPr id="6" name="Picture 2" descr="C:\Users\mitchelld\Desktop\WIN12_Bill_09.png"/>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a:stretch/>
        </p:blipFill>
        <p:spPr bwMode="auto">
          <a:xfrm>
            <a:off x="6337005" y="0"/>
            <a:ext cx="5850476"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0" y="5187463"/>
            <a:ext cx="6337005" cy="16660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dirty="0" smtClean="0"/>
              <a:t>"The </a:t>
            </a:r>
            <a:r>
              <a:rPr lang="en-US" sz="1600" dirty="0"/>
              <a:t>robust security and reliability that Microsoft was providing with Office 365 was essential—we would not have agreed to a hosted solution without making sure that the State’s data would be </a:t>
            </a:r>
            <a:r>
              <a:rPr lang="en-US" sz="1600" dirty="0" smtClean="0"/>
              <a:t>secure.” </a:t>
            </a:r>
          </a:p>
          <a:p>
            <a:endParaRPr lang="en-US" sz="1400" dirty="0" smtClean="0"/>
          </a:p>
          <a:p>
            <a:pPr algn="r"/>
            <a:r>
              <a:rPr lang="en-US" i="1" dirty="0"/>
              <a:t>Tarek Tomes, Assistant Commissioner (OET), </a:t>
            </a:r>
            <a:endParaRPr lang="en-US" i="1" dirty="0" smtClean="0"/>
          </a:p>
          <a:p>
            <a:pPr algn="r"/>
            <a:r>
              <a:rPr lang="en-US" i="1" dirty="0" smtClean="0"/>
              <a:t>State </a:t>
            </a:r>
            <a:r>
              <a:rPr lang="en-US" i="1" dirty="0"/>
              <a:t>of </a:t>
            </a:r>
            <a:r>
              <a:rPr lang="en-US" i="1" dirty="0" smtClean="0"/>
              <a:t>Minnesota</a:t>
            </a:r>
            <a:endParaRPr lang="en-US" i="1" dirty="0"/>
          </a:p>
        </p:txBody>
      </p:sp>
    </p:spTree>
    <p:extLst>
      <p:ext uri="{BB962C8B-B14F-4D97-AF65-F5344CB8AC3E}">
        <p14:creationId xmlns:p14="http://schemas.microsoft.com/office/powerpoint/2010/main" val="219690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bwMode="auto">
          <a:xfrm>
            <a:off x="0" y="5187463"/>
            <a:ext cx="12188825" cy="16660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2" name="Text Placeholder 1"/>
          <p:cNvSpPr>
            <a:spLocks noGrp="1"/>
          </p:cNvSpPr>
          <p:nvPr>
            <p:ph type="body" idx="1"/>
          </p:nvPr>
        </p:nvSpPr>
        <p:spPr>
          <a:xfrm>
            <a:off x="499433" y="395178"/>
            <a:ext cx="5433533" cy="1178442"/>
          </a:xfrm>
        </p:spPr>
        <p:txBody>
          <a:bodyPr/>
          <a:lstStyle/>
          <a:p>
            <a:r>
              <a:rPr lang="en-US" sz="5400" dirty="0" smtClean="0"/>
              <a:t>Trusting the service</a:t>
            </a:r>
          </a:p>
          <a:p>
            <a:endParaRPr lang="en-US" sz="5400" dirty="0"/>
          </a:p>
        </p:txBody>
      </p:sp>
      <p:sp>
        <p:nvSpPr>
          <p:cNvPr id="4" name="Content Placeholder 3"/>
          <p:cNvSpPr>
            <a:spLocks noGrp="1"/>
          </p:cNvSpPr>
          <p:nvPr>
            <p:ph sz="quarter" idx="13"/>
          </p:nvPr>
        </p:nvSpPr>
        <p:spPr>
          <a:xfrm>
            <a:off x="563231" y="1888002"/>
            <a:ext cx="5264639" cy="609398"/>
          </a:xfrm>
        </p:spPr>
        <p:txBody>
          <a:bodyPr/>
          <a:lstStyle/>
          <a:p>
            <a:pPr>
              <a:lnSpc>
                <a:spcPct val="100000"/>
              </a:lnSpc>
              <a:spcBef>
                <a:spcPts val="600"/>
              </a:spcBef>
              <a:spcAft>
                <a:spcPts val="1200"/>
              </a:spcAft>
            </a:pPr>
            <a:r>
              <a:rPr lang="en-US" sz="2400" dirty="0" smtClean="0">
                <a:solidFill>
                  <a:schemeClr val="bg2"/>
                </a:solidFill>
              </a:rPr>
              <a:t>Clear </a:t>
            </a:r>
            <a:r>
              <a:rPr lang="en-US" sz="2400" dirty="0">
                <a:solidFill>
                  <a:schemeClr val="bg2"/>
                </a:solidFill>
              </a:rPr>
              <a:t>messaging with plain English</a:t>
            </a:r>
          </a:p>
          <a:p>
            <a:pPr>
              <a:lnSpc>
                <a:spcPct val="100000"/>
              </a:lnSpc>
              <a:spcBef>
                <a:spcPts val="600"/>
              </a:spcBef>
              <a:spcAft>
                <a:spcPts val="1200"/>
              </a:spcAft>
            </a:pPr>
            <a:r>
              <a:rPr lang="en-US" sz="2400" dirty="0" smtClean="0">
                <a:solidFill>
                  <a:schemeClr val="bg2"/>
                </a:solidFill>
              </a:rPr>
              <a:t>Details </a:t>
            </a:r>
            <a:r>
              <a:rPr lang="en-US" sz="2400" dirty="0">
                <a:solidFill>
                  <a:schemeClr val="bg2"/>
                </a:solidFill>
              </a:rPr>
              <a:t>for security experts</a:t>
            </a:r>
          </a:p>
          <a:p>
            <a:pPr>
              <a:lnSpc>
                <a:spcPct val="100000"/>
              </a:lnSpc>
              <a:spcBef>
                <a:spcPts val="600"/>
              </a:spcBef>
              <a:spcAft>
                <a:spcPts val="1200"/>
              </a:spcAft>
            </a:pPr>
            <a:r>
              <a:rPr lang="en-US" sz="2400" dirty="0" smtClean="0">
                <a:solidFill>
                  <a:schemeClr val="bg2"/>
                </a:solidFill>
              </a:rPr>
              <a:t>Links </a:t>
            </a:r>
            <a:r>
              <a:rPr lang="en-US" sz="2400" dirty="0">
                <a:solidFill>
                  <a:schemeClr val="bg2"/>
                </a:solidFill>
              </a:rPr>
              <a:t>videos, whitepapers</a:t>
            </a:r>
          </a:p>
          <a:p>
            <a:pPr>
              <a:lnSpc>
                <a:spcPct val="100000"/>
              </a:lnSpc>
              <a:spcAft>
                <a:spcPts val="1200"/>
              </a:spcAft>
            </a:pPr>
            <a:endParaRPr lang="en-US" sz="2400" spc="-70" dirty="0">
              <a:solidFill>
                <a:schemeClr val="tx1">
                  <a:lumMod val="50000"/>
                  <a:lumOff val="50000"/>
                </a:schemeClr>
              </a:solidFill>
              <a:cs typeface="+mn-cs"/>
            </a:endParaRPr>
          </a:p>
          <a:p>
            <a:pPr>
              <a:lnSpc>
                <a:spcPct val="100000"/>
              </a:lnSpc>
              <a:spcAft>
                <a:spcPts val="1200"/>
              </a:spcAft>
            </a:pPr>
            <a:r>
              <a:rPr lang="en-US" sz="2400" spc="-70" dirty="0" smtClean="0">
                <a:solidFill>
                  <a:schemeClr val="tx1">
                    <a:lumMod val="50000"/>
                    <a:lumOff val="50000"/>
                  </a:schemeClr>
                </a:solidFill>
                <a:cs typeface="+mn-cs"/>
              </a:rPr>
              <a:t> </a:t>
            </a:r>
            <a:endParaRPr lang="en-US" sz="2400" spc="-70" dirty="0">
              <a:solidFill>
                <a:schemeClr val="tx1">
                  <a:lumMod val="50000"/>
                  <a:lumOff val="50000"/>
                </a:schemeClr>
              </a:solidFill>
              <a:cs typeface="+mn-cs"/>
            </a:endParaRPr>
          </a:p>
          <a:p>
            <a:pPr>
              <a:lnSpc>
                <a:spcPct val="100000"/>
              </a:lnSpc>
              <a:spcAft>
                <a:spcPts val="1200"/>
              </a:spcAft>
            </a:pPr>
            <a:endParaRPr lang="en-US" dirty="0"/>
          </a:p>
        </p:txBody>
      </p:sp>
      <p:grpSp>
        <p:nvGrpSpPr>
          <p:cNvPr id="3" name="Group 2"/>
          <p:cNvGrpSpPr/>
          <p:nvPr/>
        </p:nvGrpSpPr>
        <p:grpSpPr>
          <a:xfrm>
            <a:off x="4816922" y="1385535"/>
            <a:ext cx="7823893" cy="5376772"/>
            <a:chOff x="4466044" y="1661993"/>
            <a:chExt cx="7560857" cy="5196007"/>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465135" y="1890175"/>
              <a:ext cx="5645888" cy="362812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l="-851" t="-1" b="-2439"/>
            <a:stretch/>
          </p:blipFill>
          <p:spPr>
            <a:xfrm>
              <a:off x="4466044" y="1661993"/>
              <a:ext cx="7560857" cy="5196007"/>
            </a:xfrm>
            <a:prstGeom prst="rect">
              <a:avLst/>
            </a:prstGeom>
          </p:spPr>
        </p:pic>
      </p:grpSp>
      <p:sp>
        <p:nvSpPr>
          <p:cNvPr id="6" name="Rectangle 5"/>
          <p:cNvSpPr/>
          <p:nvPr/>
        </p:nvSpPr>
        <p:spPr>
          <a:xfrm>
            <a:off x="499432" y="5641934"/>
            <a:ext cx="4072567" cy="424732"/>
          </a:xfrm>
          <a:prstGeom prst="rect">
            <a:avLst/>
          </a:prstGeom>
        </p:spPr>
        <p:txBody>
          <a:bodyPr wrap="square">
            <a:spAutoFit/>
          </a:bodyPr>
          <a:lstStyle/>
          <a:p>
            <a:pPr lvl="0">
              <a:lnSpc>
                <a:spcPct val="90000"/>
              </a:lnSpc>
              <a:spcBef>
                <a:spcPts val="1200"/>
              </a:spcBef>
              <a:buSzPct val="80000"/>
            </a:pPr>
            <a:r>
              <a:rPr lang="en-US" sz="2400" dirty="0">
                <a:solidFill>
                  <a:schemeClr val="bg1"/>
                </a:solidFill>
                <a:cs typeface="Segoe UI" pitchFamily="34" charset="0"/>
              </a:rPr>
              <a:t>http://trust.office365.com</a:t>
            </a:r>
          </a:p>
        </p:txBody>
      </p:sp>
    </p:spTree>
    <p:extLst>
      <p:ext uri="{BB962C8B-B14F-4D97-AF65-F5344CB8AC3E}">
        <p14:creationId xmlns:p14="http://schemas.microsoft.com/office/powerpoint/2010/main" val="397472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Unmatched in the Cloud</a:t>
            </a:r>
          </a:p>
        </p:txBody>
      </p:sp>
      <p:grpSp>
        <p:nvGrpSpPr>
          <p:cNvPr id="30" name="Group 29"/>
          <p:cNvGrpSpPr/>
          <p:nvPr/>
        </p:nvGrpSpPr>
        <p:grpSpPr>
          <a:xfrm>
            <a:off x="6059256" y="4146157"/>
            <a:ext cx="5608869" cy="2444132"/>
            <a:chOff x="6059256" y="4146157"/>
            <a:chExt cx="5608869" cy="2444132"/>
          </a:xfrm>
        </p:grpSpPr>
        <p:sp>
          <p:nvSpPr>
            <p:cNvPr id="24" name="Rectangle 23"/>
            <p:cNvSpPr/>
            <p:nvPr/>
          </p:nvSpPr>
          <p:spPr bwMode="auto">
            <a:xfrm>
              <a:off x="6059256" y="4146157"/>
              <a:ext cx="5608869" cy="24441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12" name="TextBox 11"/>
            <p:cNvSpPr txBox="1"/>
            <p:nvPr/>
          </p:nvSpPr>
          <p:spPr>
            <a:xfrm>
              <a:off x="6508241" y="5213765"/>
              <a:ext cx="2495042" cy="615553"/>
            </a:xfrm>
            <a:prstGeom prst="rect">
              <a:avLst/>
            </a:prstGeom>
            <a:noFill/>
          </p:spPr>
          <p:txBody>
            <a:bodyPr wrap="none" lIns="0" tIns="0" rIns="0" bIns="0" rtlCol="0">
              <a:spAutoFit/>
            </a:bodyPr>
            <a:lstStyle/>
            <a:p>
              <a:r>
                <a:rPr lang="en-US" sz="2000" spc="-70" dirty="0">
                  <a:solidFill>
                    <a:schemeClr val="bg1"/>
                  </a:solidFill>
                </a:rPr>
                <a:t>Highly </a:t>
              </a:r>
              <a:r>
                <a:rPr lang="en-US" sz="2000" spc="-70" dirty="0" smtClean="0">
                  <a:solidFill>
                    <a:schemeClr val="bg1"/>
                  </a:solidFill>
                </a:rPr>
                <a:t>secure, </a:t>
              </a:r>
            </a:p>
            <a:p>
              <a:r>
                <a:rPr lang="en-US" sz="2000" spc="-70" dirty="0" smtClean="0">
                  <a:solidFill>
                    <a:schemeClr val="bg1"/>
                  </a:solidFill>
                </a:rPr>
                <a:t>compliant infrastructure</a:t>
              </a:r>
              <a:endParaRPr lang="en-US" sz="2000" spc="-70" dirty="0">
                <a:solidFill>
                  <a:schemeClr val="bg1"/>
                </a:solidFill>
              </a:endParaRPr>
            </a:p>
          </p:txBody>
        </p:sp>
        <p:sp>
          <p:nvSpPr>
            <p:cNvPr id="13" name="TextBox 12"/>
            <p:cNvSpPr txBox="1"/>
            <p:nvPr/>
          </p:nvSpPr>
          <p:spPr>
            <a:xfrm>
              <a:off x="6471673" y="4199321"/>
              <a:ext cx="2691763" cy="1015663"/>
            </a:xfrm>
            <a:prstGeom prst="rect">
              <a:avLst/>
            </a:prstGeom>
            <a:noFill/>
          </p:spPr>
          <p:txBody>
            <a:bodyPr wrap="none" lIns="0" tIns="0" rIns="0" bIns="0" rtlCol="0">
              <a:spAutoFit/>
            </a:bodyPr>
            <a:lstStyle/>
            <a:p>
              <a:r>
                <a:rPr lang="en-US" sz="6600" spc="-70" dirty="0" smtClean="0">
                  <a:solidFill>
                    <a:schemeClr val="bg1"/>
                  </a:solidFill>
                  <a:latin typeface="+mj-lt"/>
                </a:rPr>
                <a:t>Security</a:t>
              </a:r>
            </a:p>
          </p:txBody>
        </p:sp>
      </p:grpSp>
      <p:grpSp>
        <p:nvGrpSpPr>
          <p:cNvPr id="29" name="Group 28"/>
          <p:cNvGrpSpPr/>
          <p:nvPr/>
        </p:nvGrpSpPr>
        <p:grpSpPr>
          <a:xfrm>
            <a:off x="409159" y="4146157"/>
            <a:ext cx="5608869" cy="2444132"/>
            <a:chOff x="409159" y="4146157"/>
            <a:chExt cx="5608869" cy="2444132"/>
          </a:xfrm>
        </p:grpSpPr>
        <p:sp>
          <p:nvSpPr>
            <p:cNvPr id="23" name="Rectangle 22"/>
            <p:cNvSpPr/>
            <p:nvPr/>
          </p:nvSpPr>
          <p:spPr bwMode="auto">
            <a:xfrm>
              <a:off x="409159" y="4146157"/>
              <a:ext cx="5608869" cy="24441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4" name="Rectangle 3"/>
            <p:cNvSpPr/>
            <p:nvPr/>
          </p:nvSpPr>
          <p:spPr>
            <a:xfrm>
              <a:off x="785836" y="5116326"/>
              <a:ext cx="2627216" cy="1323439"/>
            </a:xfrm>
            <a:prstGeom prst="rect">
              <a:avLst/>
            </a:prstGeom>
          </p:spPr>
          <p:txBody>
            <a:bodyPr wrap="square">
              <a:spAutoFit/>
            </a:bodyPr>
            <a:lstStyle/>
            <a:p>
              <a:pPr marL="0" lvl="1">
                <a:buClr>
                  <a:schemeClr val="bg1"/>
                </a:buClr>
                <a:buSzPct val="100000"/>
                <a:defRPr/>
              </a:pPr>
              <a:r>
                <a:rPr lang="en-US" sz="2000" spc="-70" dirty="0">
                  <a:solidFill>
                    <a:schemeClr val="bg1"/>
                  </a:solidFill>
                </a:rPr>
                <a:t>FISMA </a:t>
              </a:r>
              <a:r>
                <a:rPr lang="en-US" sz="2000" spc="-70" dirty="0" smtClean="0">
                  <a:solidFill>
                    <a:schemeClr val="bg1"/>
                  </a:solidFill>
                </a:rPr>
                <a:t>certified</a:t>
              </a:r>
            </a:p>
            <a:p>
              <a:pPr marL="0" lvl="1">
                <a:buClr>
                  <a:schemeClr val="bg1"/>
                </a:buClr>
                <a:buSzPct val="100000"/>
                <a:defRPr/>
              </a:pPr>
              <a:r>
                <a:rPr lang="en-US" sz="2000" spc="-70" dirty="0" smtClean="0">
                  <a:solidFill>
                    <a:schemeClr val="bg1"/>
                  </a:solidFill>
                </a:rPr>
                <a:t>EU Model Clauses </a:t>
              </a:r>
            </a:p>
            <a:p>
              <a:pPr marL="0" lvl="1">
                <a:buClr>
                  <a:schemeClr val="bg1"/>
                </a:buClr>
                <a:buSzPct val="100000"/>
                <a:defRPr/>
              </a:pPr>
              <a:r>
                <a:rPr lang="en-US" sz="2000" spc="-70" dirty="0" smtClean="0">
                  <a:solidFill>
                    <a:schemeClr val="bg1"/>
                  </a:solidFill>
                </a:rPr>
                <a:t>SAS </a:t>
              </a:r>
              <a:r>
                <a:rPr lang="en-US" sz="2000" spc="-70" dirty="0">
                  <a:solidFill>
                    <a:schemeClr val="bg1"/>
                  </a:solidFill>
                </a:rPr>
                <a:t>70/SSAE </a:t>
              </a:r>
              <a:r>
                <a:rPr lang="en-US" sz="2000" spc="-70" dirty="0" smtClean="0">
                  <a:solidFill>
                    <a:schemeClr val="bg1"/>
                  </a:solidFill>
                </a:rPr>
                <a:t>16</a:t>
              </a:r>
            </a:p>
            <a:p>
              <a:pPr marL="0" lvl="1">
                <a:buClr>
                  <a:schemeClr val="bg1"/>
                </a:buClr>
                <a:buSzPct val="100000"/>
                <a:defRPr/>
              </a:pPr>
              <a:r>
                <a:rPr lang="en-US" sz="2000" spc="-70" dirty="0" smtClean="0">
                  <a:solidFill>
                    <a:schemeClr val="bg1"/>
                  </a:solidFill>
                </a:rPr>
                <a:t>ISO </a:t>
              </a:r>
              <a:r>
                <a:rPr lang="en-US" sz="2000" spc="-70" dirty="0">
                  <a:solidFill>
                    <a:schemeClr val="bg1"/>
                  </a:solidFill>
                </a:rPr>
                <a:t>27001 compliant</a:t>
              </a:r>
            </a:p>
          </p:txBody>
        </p:sp>
        <p:sp>
          <p:nvSpPr>
            <p:cNvPr id="14" name="TextBox 13"/>
            <p:cNvSpPr txBox="1"/>
            <p:nvPr/>
          </p:nvSpPr>
          <p:spPr>
            <a:xfrm>
              <a:off x="746441" y="4199321"/>
              <a:ext cx="4451219" cy="1015663"/>
            </a:xfrm>
            <a:prstGeom prst="rect">
              <a:avLst/>
            </a:prstGeom>
            <a:noFill/>
          </p:spPr>
          <p:txBody>
            <a:bodyPr wrap="none" lIns="0" tIns="0" rIns="0" bIns="0" rtlCol="0">
              <a:spAutoFit/>
            </a:bodyPr>
            <a:lstStyle/>
            <a:p>
              <a:r>
                <a:rPr lang="en-US" sz="6600" spc="-70" dirty="0" smtClean="0">
                  <a:solidFill>
                    <a:schemeClr val="bg1"/>
                  </a:solidFill>
                  <a:latin typeface="+mj-lt"/>
                </a:rPr>
                <a:t>Certifications</a:t>
              </a:r>
            </a:p>
          </p:txBody>
        </p:sp>
      </p:grpSp>
      <p:grpSp>
        <p:nvGrpSpPr>
          <p:cNvPr id="27" name="Group 26"/>
          <p:cNvGrpSpPr/>
          <p:nvPr/>
        </p:nvGrpSpPr>
        <p:grpSpPr>
          <a:xfrm>
            <a:off x="409159" y="1145398"/>
            <a:ext cx="5608869" cy="1444574"/>
            <a:chOff x="409159" y="1145398"/>
            <a:chExt cx="5608869" cy="1444574"/>
          </a:xfrm>
        </p:grpSpPr>
        <p:sp>
          <p:nvSpPr>
            <p:cNvPr id="19" name="Rectangle 18"/>
            <p:cNvSpPr/>
            <p:nvPr/>
          </p:nvSpPr>
          <p:spPr bwMode="auto">
            <a:xfrm>
              <a:off x="409159" y="1145398"/>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6" name="TextBox 5"/>
            <p:cNvSpPr txBox="1"/>
            <p:nvPr/>
          </p:nvSpPr>
          <p:spPr>
            <a:xfrm>
              <a:off x="2135660" y="1547454"/>
              <a:ext cx="2945037" cy="640462"/>
            </a:xfrm>
            <a:prstGeom prst="rect">
              <a:avLst/>
            </a:prstGeom>
            <a:noFill/>
          </p:spPr>
          <p:txBody>
            <a:bodyPr wrap="none" lIns="0" tIns="0" rIns="0" bIns="0" rtlCol="0">
              <a:spAutoFit/>
            </a:bodyPr>
            <a:lstStyle/>
            <a:p>
              <a:r>
                <a:rPr lang="en-US" sz="2400" spc="-70" dirty="0" smtClean="0">
                  <a:solidFill>
                    <a:schemeClr val="bg1"/>
                  </a:solidFill>
                </a:rPr>
                <a:t>years in consumer and </a:t>
              </a:r>
            </a:p>
            <a:p>
              <a:r>
                <a:rPr lang="en-US" sz="2400" spc="-70" dirty="0" smtClean="0">
                  <a:solidFill>
                    <a:schemeClr val="bg1"/>
                  </a:solidFill>
                </a:rPr>
                <a:t>business services</a:t>
              </a:r>
            </a:p>
          </p:txBody>
        </p:sp>
        <p:sp>
          <p:nvSpPr>
            <p:cNvPr id="7" name="TextBox 6"/>
            <p:cNvSpPr txBox="1"/>
            <p:nvPr/>
          </p:nvSpPr>
          <p:spPr>
            <a:xfrm>
              <a:off x="748990" y="1427368"/>
              <a:ext cx="1394934" cy="1015663"/>
            </a:xfrm>
            <a:prstGeom prst="rect">
              <a:avLst/>
            </a:prstGeom>
            <a:noFill/>
          </p:spPr>
          <p:txBody>
            <a:bodyPr wrap="none" lIns="0" tIns="0" rIns="0" bIns="0" rtlCol="0">
              <a:spAutoFit/>
            </a:bodyPr>
            <a:lstStyle/>
            <a:p>
              <a:r>
                <a:rPr lang="en-US" sz="6600" spc="-70" dirty="0" smtClean="0">
                  <a:solidFill>
                    <a:schemeClr val="bg1"/>
                  </a:solidFill>
                  <a:latin typeface="+mj-lt"/>
                </a:rPr>
                <a:t>15+</a:t>
              </a:r>
            </a:p>
          </p:txBody>
        </p:sp>
      </p:grpSp>
      <p:grpSp>
        <p:nvGrpSpPr>
          <p:cNvPr id="28" name="Group 27"/>
          <p:cNvGrpSpPr/>
          <p:nvPr/>
        </p:nvGrpSpPr>
        <p:grpSpPr>
          <a:xfrm>
            <a:off x="409159" y="2648961"/>
            <a:ext cx="5608869" cy="1444574"/>
            <a:chOff x="409159" y="2648961"/>
            <a:chExt cx="5608869" cy="1444574"/>
          </a:xfrm>
        </p:grpSpPr>
        <p:sp>
          <p:nvSpPr>
            <p:cNvPr id="22" name="Rectangle 21"/>
            <p:cNvSpPr/>
            <p:nvPr/>
          </p:nvSpPr>
          <p:spPr bwMode="auto">
            <a:xfrm>
              <a:off x="409159" y="2648961"/>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8" name="TextBox 7"/>
            <p:cNvSpPr txBox="1"/>
            <p:nvPr/>
          </p:nvSpPr>
          <p:spPr>
            <a:xfrm>
              <a:off x="784576" y="2784745"/>
              <a:ext cx="1821974" cy="880635"/>
            </a:xfrm>
            <a:prstGeom prst="rect">
              <a:avLst/>
            </a:prstGeom>
            <a:noFill/>
          </p:spPr>
          <p:txBody>
            <a:bodyPr wrap="none" lIns="0" tIns="0" rIns="0" bIns="0" rtlCol="0">
              <a:spAutoFit/>
            </a:bodyPr>
            <a:lstStyle/>
            <a:p>
              <a:r>
                <a:rPr lang="en-US" sz="6600" spc="-70" dirty="0" smtClean="0">
                  <a:solidFill>
                    <a:schemeClr val="bg1"/>
                  </a:solidFill>
                  <a:latin typeface="+mj-lt"/>
                </a:rPr>
                <a:t>200+</a:t>
              </a:r>
            </a:p>
          </p:txBody>
        </p:sp>
        <p:sp>
          <p:nvSpPr>
            <p:cNvPr id="9" name="TextBox 8"/>
            <p:cNvSpPr txBox="1"/>
            <p:nvPr/>
          </p:nvSpPr>
          <p:spPr>
            <a:xfrm>
              <a:off x="2627816" y="3281351"/>
              <a:ext cx="2971391" cy="320231"/>
            </a:xfrm>
            <a:prstGeom prst="rect">
              <a:avLst/>
            </a:prstGeom>
            <a:noFill/>
          </p:spPr>
          <p:txBody>
            <a:bodyPr wrap="none" lIns="0" tIns="0" rIns="0" bIns="0" rtlCol="0">
              <a:spAutoFit/>
            </a:bodyPr>
            <a:lstStyle/>
            <a:p>
              <a:r>
                <a:rPr lang="en-US" sz="2400" spc="-70" dirty="0">
                  <a:solidFill>
                    <a:schemeClr val="bg1"/>
                  </a:solidFill>
                </a:rPr>
                <a:t>services, delivered 24x7</a:t>
              </a:r>
            </a:p>
          </p:txBody>
        </p:sp>
      </p:grpSp>
      <p:grpSp>
        <p:nvGrpSpPr>
          <p:cNvPr id="26" name="Group 25"/>
          <p:cNvGrpSpPr/>
          <p:nvPr/>
        </p:nvGrpSpPr>
        <p:grpSpPr>
          <a:xfrm>
            <a:off x="6059256" y="1145398"/>
            <a:ext cx="5608869" cy="1444574"/>
            <a:chOff x="6059256" y="1145398"/>
            <a:chExt cx="5608869" cy="1444574"/>
          </a:xfrm>
        </p:grpSpPr>
        <p:sp>
          <p:nvSpPr>
            <p:cNvPr id="20" name="Rectangle 19"/>
            <p:cNvSpPr/>
            <p:nvPr/>
          </p:nvSpPr>
          <p:spPr bwMode="auto">
            <a:xfrm>
              <a:off x="6059256" y="1145398"/>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grpSp>
          <p:nvGrpSpPr>
            <p:cNvPr id="3" name="Group 2"/>
            <p:cNvGrpSpPr/>
            <p:nvPr/>
          </p:nvGrpSpPr>
          <p:grpSpPr>
            <a:xfrm>
              <a:off x="6439906" y="1442057"/>
              <a:ext cx="4388454" cy="880635"/>
              <a:chOff x="5219700" y="1487543"/>
              <a:chExt cx="4388454" cy="1015663"/>
            </a:xfrm>
          </p:grpSpPr>
          <p:sp>
            <p:nvSpPr>
              <p:cNvPr id="10" name="TextBox 9"/>
              <p:cNvSpPr txBox="1"/>
              <p:nvPr/>
            </p:nvSpPr>
            <p:spPr>
              <a:xfrm>
                <a:off x="5219700" y="1487543"/>
                <a:ext cx="1220206" cy="1015663"/>
              </a:xfrm>
              <a:prstGeom prst="rect">
                <a:avLst/>
              </a:prstGeom>
              <a:noFill/>
            </p:spPr>
            <p:txBody>
              <a:bodyPr wrap="none" lIns="0" tIns="0" rIns="0" bIns="0" rtlCol="0">
                <a:spAutoFit/>
              </a:bodyPr>
              <a:lstStyle/>
              <a:p>
                <a:r>
                  <a:rPr lang="en-US" sz="6600" spc="-70" dirty="0" smtClean="0">
                    <a:solidFill>
                      <a:schemeClr val="bg1"/>
                    </a:solidFill>
                    <a:latin typeface="+mj-lt"/>
                  </a:rPr>
                  <a:t>30k</a:t>
                </a:r>
              </a:p>
            </p:txBody>
          </p:sp>
          <p:sp>
            <p:nvSpPr>
              <p:cNvPr id="11" name="TextBox 10"/>
              <p:cNvSpPr txBox="1"/>
              <p:nvPr/>
            </p:nvSpPr>
            <p:spPr>
              <a:xfrm>
                <a:off x="6556869" y="1687359"/>
                <a:ext cx="3051285" cy="738664"/>
              </a:xfrm>
              <a:prstGeom prst="rect">
                <a:avLst/>
              </a:prstGeom>
              <a:noFill/>
            </p:spPr>
            <p:txBody>
              <a:bodyPr wrap="none" lIns="0" tIns="0" rIns="0" bIns="0" rtlCol="0">
                <a:spAutoFit/>
              </a:bodyPr>
              <a:lstStyle/>
              <a:p>
                <a:r>
                  <a:rPr lang="en-US" sz="2400" spc="-70" dirty="0">
                    <a:solidFill>
                      <a:schemeClr val="bg1"/>
                    </a:solidFill>
                  </a:rPr>
                  <a:t>engineers involved </a:t>
                </a:r>
                <a:br>
                  <a:rPr lang="en-US" sz="2400" spc="-70" dirty="0">
                    <a:solidFill>
                      <a:schemeClr val="bg1"/>
                    </a:solidFill>
                  </a:rPr>
                </a:br>
                <a:r>
                  <a:rPr lang="en-US" sz="2400" spc="-70" dirty="0">
                    <a:solidFill>
                      <a:schemeClr val="bg1"/>
                    </a:solidFill>
                  </a:rPr>
                  <a:t>in cloud-based activities</a:t>
                </a:r>
              </a:p>
            </p:txBody>
          </p:sp>
        </p:grpSp>
      </p:grpSp>
      <p:grpSp>
        <p:nvGrpSpPr>
          <p:cNvPr id="25" name="Group 24"/>
          <p:cNvGrpSpPr/>
          <p:nvPr/>
        </p:nvGrpSpPr>
        <p:grpSpPr>
          <a:xfrm>
            <a:off x="6059256" y="2648961"/>
            <a:ext cx="5608869" cy="1444574"/>
            <a:chOff x="6059256" y="2648961"/>
            <a:chExt cx="5608869" cy="1444574"/>
          </a:xfrm>
        </p:grpSpPr>
        <p:sp>
          <p:nvSpPr>
            <p:cNvPr id="21" name="Rectangle 20"/>
            <p:cNvSpPr/>
            <p:nvPr/>
          </p:nvSpPr>
          <p:spPr bwMode="auto">
            <a:xfrm>
              <a:off x="6059256" y="2648961"/>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grpSp>
          <p:nvGrpSpPr>
            <p:cNvPr id="15" name="Group 14"/>
            <p:cNvGrpSpPr/>
            <p:nvPr/>
          </p:nvGrpSpPr>
          <p:grpSpPr>
            <a:xfrm>
              <a:off x="6408007" y="2801219"/>
              <a:ext cx="4168684" cy="880635"/>
              <a:chOff x="6308082" y="2725483"/>
              <a:chExt cx="4168684" cy="1015663"/>
            </a:xfrm>
          </p:grpSpPr>
          <p:sp>
            <p:nvSpPr>
              <p:cNvPr id="17" name="TextBox 16"/>
              <p:cNvSpPr txBox="1"/>
              <p:nvPr/>
            </p:nvSpPr>
            <p:spPr>
              <a:xfrm>
                <a:off x="6308082" y="2725483"/>
                <a:ext cx="2134239" cy="1015663"/>
              </a:xfrm>
              <a:prstGeom prst="rect">
                <a:avLst/>
              </a:prstGeom>
              <a:noFill/>
            </p:spPr>
            <p:txBody>
              <a:bodyPr wrap="none" lIns="0" tIns="0" rIns="0" bIns="0" rtlCol="0">
                <a:spAutoFit/>
              </a:bodyPr>
              <a:lstStyle/>
              <a:p>
                <a:r>
                  <a:rPr lang="en-US" sz="6600" spc="-70" dirty="0" smtClean="0">
                    <a:solidFill>
                      <a:schemeClr val="bg1"/>
                    </a:solidFill>
                    <a:latin typeface="+mj-lt"/>
                  </a:rPr>
                  <a:t>$2.3B </a:t>
                </a:r>
              </a:p>
            </p:txBody>
          </p:sp>
          <p:sp>
            <p:nvSpPr>
              <p:cNvPr id="18" name="TextBox 17"/>
              <p:cNvSpPr txBox="1"/>
              <p:nvPr/>
            </p:nvSpPr>
            <p:spPr>
              <a:xfrm>
                <a:off x="8318868" y="2888501"/>
                <a:ext cx="2157898" cy="738667"/>
              </a:xfrm>
              <a:prstGeom prst="rect">
                <a:avLst/>
              </a:prstGeom>
              <a:noFill/>
            </p:spPr>
            <p:txBody>
              <a:bodyPr wrap="none" lIns="0" tIns="0" rIns="0" bIns="0" rtlCol="0">
                <a:spAutoFit/>
              </a:bodyPr>
              <a:lstStyle/>
              <a:p>
                <a:r>
                  <a:rPr lang="en-US" sz="2400" spc="-70" dirty="0" smtClean="0">
                    <a:solidFill>
                      <a:schemeClr val="bg1"/>
                    </a:solidFill>
                  </a:rPr>
                  <a:t>invested in cloud</a:t>
                </a:r>
              </a:p>
              <a:p>
                <a:r>
                  <a:rPr lang="en-US" sz="2400" spc="-70" dirty="0" smtClean="0">
                    <a:solidFill>
                      <a:schemeClr val="bg1"/>
                    </a:solidFill>
                  </a:rPr>
                  <a:t>infrastructure</a:t>
                </a:r>
                <a:endParaRPr lang="en-US" sz="2400" spc="-70" dirty="0">
                  <a:solidFill>
                    <a:schemeClr val="bg1"/>
                  </a:solidFill>
                </a:endParaRPr>
              </a:p>
            </p:txBody>
          </p:sp>
        </p:grpSp>
      </p:grpSp>
    </p:spTree>
    <p:extLst>
      <p:ext uri="{BB962C8B-B14F-4D97-AF65-F5344CB8AC3E}">
        <p14:creationId xmlns:p14="http://schemas.microsoft.com/office/powerpoint/2010/main" val="84425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1+#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1+#ppt_w/2"/>
                                          </p:val>
                                        </p:tav>
                                        <p:tav tm="100000">
                                          <p:val>
                                            <p:strVal val="#ppt_x"/>
                                          </p:val>
                                        </p:tav>
                                      </p:tavLst>
                                    </p:anim>
                                    <p:anim calcmode="lin" valueType="num">
                                      <p:cBhvr additive="base">
                                        <p:cTn id="12" dur="75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750" fill="hold"/>
                                        <p:tgtEl>
                                          <p:spTgt spid="28"/>
                                        </p:tgtEl>
                                        <p:attrNameLst>
                                          <p:attrName>ppt_x</p:attrName>
                                        </p:attrNameLst>
                                      </p:cBhvr>
                                      <p:tavLst>
                                        <p:tav tm="0">
                                          <p:val>
                                            <p:strVal val="1+#ppt_w/2"/>
                                          </p:val>
                                        </p:tav>
                                        <p:tav tm="100000">
                                          <p:val>
                                            <p:strVal val="#ppt_x"/>
                                          </p:val>
                                        </p:tav>
                                      </p:tavLst>
                                    </p:anim>
                                    <p:anim calcmode="lin" valueType="num">
                                      <p:cBhvr additive="base">
                                        <p:cTn id="16" dur="75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750" fill="hold"/>
                                        <p:tgtEl>
                                          <p:spTgt spid="25"/>
                                        </p:tgtEl>
                                        <p:attrNameLst>
                                          <p:attrName>ppt_x</p:attrName>
                                        </p:attrNameLst>
                                      </p:cBhvr>
                                      <p:tavLst>
                                        <p:tav tm="0">
                                          <p:val>
                                            <p:strVal val="1+#ppt_w/2"/>
                                          </p:val>
                                        </p:tav>
                                        <p:tav tm="100000">
                                          <p:val>
                                            <p:strVal val="#ppt_x"/>
                                          </p:val>
                                        </p:tav>
                                      </p:tavLst>
                                    </p:anim>
                                    <p:anim calcmode="lin" valueType="num">
                                      <p:cBhvr additive="base">
                                        <p:cTn id="20" dur="75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0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750" fill="hold"/>
                                        <p:tgtEl>
                                          <p:spTgt spid="29"/>
                                        </p:tgtEl>
                                        <p:attrNameLst>
                                          <p:attrName>ppt_x</p:attrName>
                                        </p:attrNameLst>
                                      </p:cBhvr>
                                      <p:tavLst>
                                        <p:tav tm="0">
                                          <p:val>
                                            <p:strVal val="1+#ppt_w/2"/>
                                          </p:val>
                                        </p:tav>
                                        <p:tav tm="100000">
                                          <p:val>
                                            <p:strVal val="#ppt_x"/>
                                          </p:val>
                                        </p:tav>
                                      </p:tavLst>
                                    </p:anim>
                                    <p:anim calcmode="lin" valueType="num">
                                      <p:cBhvr additive="base">
                                        <p:cTn id="24" dur="75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125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750" fill="hold"/>
                                        <p:tgtEl>
                                          <p:spTgt spid="30"/>
                                        </p:tgtEl>
                                        <p:attrNameLst>
                                          <p:attrName>ppt_x</p:attrName>
                                        </p:attrNameLst>
                                      </p:cBhvr>
                                      <p:tavLst>
                                        <p:tav tm="0">
                                          <p:val>
                                            <p:strVal val="1+#ppt_w/2"/>
                                          </p:val>
                                        </p:tav>
                                        <p:tav tm="100000">
                                          <p:val>
                                            <p:strVal val="#ppt_x"/>
                                          </p:val>
                                        </p:tav>
                                      </p:tavLst>
                                    </p:anim>
                                    <p:anim calcmode="lin" valueType="num">
                                      <p:cBhvr additive="base">
                                        <p:cTn id="28" dur="7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9596827" y="6085141"/>
            <a:ext cx="2591998" cy="7728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p:cNvSpPr>
            <a:spLocks noGrp="1"/>
          </p:cNvSpPr>
          <p:nvPr>
            <p:ph type="body" idx="1"/>
          </p:nvPr>
        </p:nvSpPr>
        <p:spPr>
          <a:xfrm>
            <a:off x="400683" y="739606"/>
            <a:ext cx="5232401" cy="1661993"/>
          </a:xfrm>
        </p:spPr>
        <p:txBody>
          <a:bodyPr/>
          <a:lstStyle/>
          <a:p>
            <a:r>
              <a:rPr lang="en-US" sz="4800" dirty="0" smtClean="0"/>
              <a:t>Getting to the cloud</a:t>
            </a:r>
          </a:p>
          <a:p>
            <a:r>
              <a:rPr lang="en-US" sz="4800" dirty="0" smtClean="0"/>
              <a:t>confidently!</a:t>
            </a:r>
          </a:p>
        </p:txBody>
      </p:sp>
      <p:sp>
        <p:nvSpPr>
          <p:cNvPr id="4" name="TextBox 3"/>
          <p:cNvSpPr txBox="1"/>
          <p:nvPr/>
        </p:nvSpPr>
        <p:spPr>
          <a:xfrm>
            <a:off x="511598" y="2547010"/>
            <a:ext cx="5322532" cy="3619452"/>
          </a:xfrm>
          <a:prstGeom prst="rect">
            <a:avLst/>
          </a:prstGeom>
          <a:noFill/>
        </p:spPr>
        <p:txBody>
          <a:bodyPr wrap="square" lIns="0" tIns="0" rIns="0" bIns="0" rtlCol="0">
            <a:spAutoFit/>
          </a:bodyPr>
          <a:lstStyle/>
          <a:p>
            <a:pPr>
              <a:lnSpc>
                <a:spcPct val="90000"/>
              </a:lnSpc>
              <a:spcBef>
                <a:spcPts val="1200"/>
              </a:spcBef>
              <a:buSzPct val="80000"/>
            </a:pPr>
            <a:r>
              <a:rPr lang="en-US" sz="2400" spc="-70" dirty="0">
                <a:solidFill>
                  <a:schemeClr val="bg1"/>
                </a:solidFill>
              </a:rPr>
              <a:t>“Formal Decision Frameworks Facilitate Cloud Investment Optimization</a:t>
            </a:r>
          </a:p>
          <a:p>
            <a:pPr>
              <a:lnSpc>
                <a:spcPct val="90000"/>
              </a:lnSpc>
              <a:spcBef>
                <a:spcPts val="1200"/>
              </a:spcBef>
              <a:buSzPct val="80000"/>
            </a:pPr>
            <a:r>
              <a:rPr lang="en-US" sz="2400" spc="-70" dirty="0">
                <a:solidFill>
                  <a:schemeClr val="bg1"/>
                </a:solidFill>
              </a:rPr>
              <a:t>The cloud promises to deliver a range of benefits, …which need to be examined carefully and mapped against a number of challenges, including security, </a:t>
            </a:r>
            <a:r>
              <a:rPr lang="en-US" sz="2400" spc="-70" dirty="0" smtClean="0">
                <a:solidFill>
                  <a:schemeClr val="bg1"/>
                </a:solidFill>
              </a:rPr>
              <a:t>transparency</a:t>
            </a:r>
            <a:r>
              <a:rPr lang="en-US" sz="2400" spc="-70" dirty="0">
                <a:solidFill>
                  <a:schemeClr val="bg1"/>
                </a:solidFill>
              </a:rPr>
              <a:t>, and integration needs. “</a:t>
            </a:r>
          </a:p>
          <a:p>
            <a:pPr>
              <a:lnSpc>
                <a:spcPct val="90000"/>
              </a:lnSpc>
              <a:spcBef>
                <a:spcPts val="1200"/>
              </a:spcBef>
              <a:buSzPct val="80000"/>
            </a:pPr>
            <a:endParaRPr lang="en-US" sz="2400" spc="-70" dirty="0">
              <a:solidFill>
                <a:schemeClr val="bg1"/>
              </a:solidFill>
            </a:endParaRPr>
          </a:p>
          <a:p>
            <a:pPr algn="r">
              <a:lnSpc>
                <a:spcPct val="90000"/>
              </a:lnSpc>
              <a:spcBef>
                <a:spcPts val="1200"/>
              </a:spcBef>
              <a:buSzPct val="80000"/>
            </a:pPr>
            <a:r>
              <a:rPr lang="en-US" i="1" spc="-70" dirty="0" smtClean="0">
                <a:solidFill>
                  <a:schemeClr val="bg1"/>
                </a:solidFill>
              </a:rPr>
              <a:t>Source: Gartner; Five </a:t>
            </a:r>
            <a:r>
              <a:rPr lang="en-US" i="1" spc="-70" dirty="0">
                <a:solidFill>
                  <a:schemeClr val="bg1"/>
                </a:solidFill>
              </a:rPr>
              <a:t>Cloud Computing Trends That Will Affect Cloud Strategy Through </a:t>
            </a:r>
            <a:r>
              <a:rPr lang="en-US" i="1" spc="-70" dirty="0" smtClean="0">
                <a:solidFill>
                  <a:schemeClr val="bg1"/>
                </a:solidFill>
              </a:rPr>
              <a:t>2015;  </a:t>
            </a:r>
            <a:r>
              <a:rPr lang="en-US" i="1" spc="-70" dirty="0">
                <a:solidFill>
                  <a:schemeClr val="bg1"/>
                </a:solidFill>
              </a:rPr>
              <a:t>April 2, 2012</a:t>
            </a:r>
          </a:p>
        </p:txBody>
      </p:sp>
      <p:sp>
        <p:nvSpPr>
          <p:cNvPr id="17" name="TextBox 16"/>
          <p:cNvSpPr txBox="1"/>
          <p:nvPr/>
        </p:nvSpPr>
        <p:spPr>
          <a:xfrm>
            <a:off x="6435628" y="219169"/>
            <a:ext cx="4979976" cy="1329595"/>
          </a:xfrm>
          <a:prstGeom prst="rect">
            <a:avLst/>
          </a:prstGeom>
          <a:noFill/>
        </p:spPr>
        <p:txBody>
          <a:bodyPr wrap="square" lIns="0" tIns="0" rIns="0" bIns="0" rtlCol="0">
            <a:spAutoFit/>
          </a:bodyPr>
          <a:lstStyle/>
          <a:p>
            <a:pPr marL="117475" algn="ctr">
              <a:lnSpc>
                <a:spcPct val="90000"/>
              </a:lnSpc>
              <a:spcBef>
                <a:spcPct val="0"/>
              </a:spcBef>
            </a:pPr>
            <a:r>
              <a:rPr lang="en-US" sz="3200" spc="-100" dirty="0">
                <a:ln w="3175">
                  <a:noFill/>
                </a:ln>
                <a:gradFill>
                  <a:gsLst>
                    <a:gs pos="1250">
                      <a:schemeClr val="tx2"/>
                    </a:gs>
                    <a:gs pos="100000">
                      <a:schemeClr val="tx2"/>
                    </a:gs>
                  </a:gsLst>
                  <a:lin ang="5400000" scaled="0"/>
                </a:gradFill>
                <a:latin typeface="+mj-lt"/>
                <a:cs typeface="Arial" charset="0"/>
              </a:rPr>
              <a:t>Microsoft’s </a:t>
            </a:r>
            <a:r>
              <a:rPr lang="en-US" sz="3200" spc="-100" dirty="0" smtClean="0">
                <a:ln w="3175">
                  <a:noFill/>
                </a:ln>
                <a:gradFill>
                  <a:gsLst>
                    <a:gs pos="1250">
                      <a:schemeClr val="tx2"/>
                    </a:gs>
                    <a:gs pos="100000">
                      <a:schemeClr val="tx2"/>
                    </a:gs>
                  </a:gsLst>
                  <a:lin ang="5400000" scaled="0"/>
                </a:gradFill>
                <a:latin typeface="+mj-lt"/>
                <a:cs typeface="Arial" charset="0"/>
              </a:rPr>
              <a:t>proven decision </a:t>
            </a:r>
            <a:r>
              <a:rPr lang="en-US" sz="3200" spc="-100" dirty="0">
                <a:ln w="3175">
                  <a:noFill/>
                </a:ln>
                <a:gradFill>
                  <a:gsLst>
                    <a:gs pos="1250">
                      <a:schemeClr val="tx2"/>
                    </a:gs>
                    <a:gs pos="100000">
                      <a:schemeClr val="tx2"/>
                    </a:gs>
                  </a:gsLst>
                  <a:lin ang="5400000" scaled="0"/>
                </a:gradFill>
                <a:latin typeface="+mj-lt"/>
                <a:cs typeface="Arial" charset="0"/>
              </a:rPr>
              <a:t>framework </a:t>
            </a:r>
            <a:r>
              <a:rPr lang="en-US" sz="3200" spc="-100" dirty="0" smtClean="0">
                <a:ln w="3175">
                  <a:noFill/>
                </a:ln>
                <a:gradFill>
                  <a:gsLst>
                    <a:gs pos="1250">
                      <a:schemeClr val="tx2"/>
                    </a:gs>
                    <a:gs pos="100000">
                      <a:schemeClr val="tx2"/>
                    </a:gs>
                  </a:gsLst>
                  <a:lin ang="5400000" scaled="0"/>
                </a:gradFill>
                <a:latin typeface="+mj-lt"/>
                <a:cs typeface="Arial" charset="0"/>
              </a:rPr>
              <a:t>helps you move </a:t>
            </a:r>
            <a:r>
              <a:rPr lang="en-US" sz="3200" spc="-100" dirty="0">
                <a:ln w="3175">
                  <a:noFill/>
                </a:ln>
                <a:gradFill>
                  <a:gsLst>
                    <a:gs pos="1250">
                      <a:schemeClr val="tx2"/>
                    </a:gs>
                    <a:gs pos="100000">
                      <a:schemeClr val="tx2"/>
                    </a:gs>
                  </a:gsLst>
                  <a:lin ang="5400000" scaled="0"/>
                </a:gradFill>
                <a:latin typeface="+mj-lt"/>
                <a:cs typeface="Arial" charset="0"/>
              </a:rPr>
              <a:t>to the </a:t>
            </a:r>
            <a:r>
              <a:rPr lang="en-US" sz="3200" spc="-100" dirty="0" smtClean="0">
                <a:ln w="3175">
                  <a:noFill/>
                </a:ln>
                <a:gradFill>
                  <a:gsLst>
                    <a:gs pos="1250">
                      <a:schemeClr val="tx2"/>
                    </a:gs>
                    <a:gs pos="100000">
                      <a:schemeClr val="tx2"/>
                    </a:gs>
                  </a:gsLst>
                  <a:lin ang="5400000" scaled="0"/>
                </a:gradFill>
                <a:latin typeface="+mj-lt"/>
                <a:cs typeface="Arial" charset="0"/>
              </a:rPr>
              <a:t>cloud confidently</a:t>
            </a:r>
            <a:endParaRPr lang="en-US" sz="3200" spc="-100" dirty="0">
              <a:ln w="3175">
                <a:noFill/>
              </a:ln>
              <a:gradFill>
                <a:gsLst>
                  <a:gs pos="1250">
                    <a:schemeClr val="tx2"/>
                  </a:gs>
                  <a:gs pos="100000">
                    <a:schemeClr val="tx2"/>
                  </a:gs>
                </a:gsLst>
                <a:lin ang="5400000" scaled="0"/>
              </a:gradFill>
              <a:latin typeface="+mj-lt"/>
              <a:cs typeface="Arial" charset="0"/>
            </a:endParaRPr>
          </a:p>
        </p:txBody>
      </p:sp>
      <p:sp>
        <p:nvSpPr>
          <p:cNvPr id="27" name="Rectangle 26"/>
          <p:cNvSpPr/>
          <p:nvPr/>
        </p:nvSpPr>
        <p:spPr>
          <a:xfrm>
            <a:off x="6627476" y="3790964"/>
            <a:ext cx="4129540" cy="618857"/>
          </a:xfrm>
          <a:prstGeom prst="rect">
            <a:avLst/>
          </a:prstGeom>
        </p:spPr>
        <p:txBody>
          <a:bodyPr wrap="square" lIns="0" tIns="0" rIns="0" bIns="0">
            <a:spAutoFit/>
          </a:bodyPr>
          <a:lstStyle/>
          <a:p>
            <a:pPr defTabSz="1218936"/>
            <a:endParaRPr lang="en-US" sz="3600" dirty="0">
              <a:solidFill>
                <a:srgbClr val="EB3C00">
                  <a:alpha val="99000"/>
                </a:srgbClr>
              </a:solidFill>
              <a:latin typeface="+mj-lt"/>
            </a:endParaRPr>
          </a:p>
        </p:txBody>
      </p:sp>
      <p:grpSp>
        <p:nvGrpSpPr>
          <p:cNvPr id="6" name="Group 5"/>
          <p:cNvGrpSpPr/>
          <p:nvPr/>
        </p:nvGrpSpPr>
        <p:grpSpPr>
          <a:xfrm>
            <a:off x="6543413" y="1797557"/>
            <a:ext cx="4488831" cy="1959174"/>
            <a:chOff x="6543413" y="1797557"/>
            <a:chExt cx="4488831" cy="1959174"/>
          </a:xfrm>
        </p:grpSpPr>
        <p:pic>
          <p:nvPicPr>
            <p:cNvPr id="43" name="Picture 2" descr="\\sfp\Public\Mitchell\iStock_000008114474Medium.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055141" y="1797558"/>
              <a:ext cx="3977103" cy="150058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407479" y="2014960"/>
              <a:ext cx="1122871" cy="369332"/>
            </a:xfrm>
            <a:prstGeom prst="rect">
              <a:avLst/>
            </a:prstGeom>
            <a:noFill/>
          </p:spPr>
          <p:txBody>
            <a:bodyPr wrap="none" lIns="0" tIns="0" rIns="0" bIns="0" rtlCol="0">
              <a:spAutoFit/>
            </a:bodyPr>
            <a:lstStyle/>
            <a:p>
              <a:r>
                <a:rPr lang="en-US" sz="2400" spc="-70" dirty="0" smtClean="0">
                  <a:solidFill>
                    <a:schemeClr val="bg1"/>
                  </a:solidFill>
                  <a:effectLst>
                    <a:outerShdw blurRad="38100" dist="38100" dir="2700000" algn="tl">
                      <a:srgbClr val="000000">
                        <a:alpha val="43137"/>
                      </a:srgbClr>
                    </a:outerShdw>
                  </a:effectLst>
                </a:rPr>
                <a:t>Security?</a:t>
              </a:r>
            </a:p>
          </p:txBody>
        </p:sp>
        <p:sp>
          <p:nvSpPr>
            <p:cNvPr id="45" name="TextBox 44"/>
            <p:cNvSpPr txBox="1"/>
            <p:nvPr/>
          </p:nvSpPr>
          <p:spPr>
            <a:xfrm>
              <a:off x="8692246" y="2014960"/>
              <a:ext cx="1642116" cy="369332"/>
            </a:xfrm>
            <a:prstGeom prst="rect">
              <a:avLst/>
            </a:prstGeom>
            <a:noFill/>
          </p:spPr>
          <p:txBody>
            <a:bodyPr wrap="none" lIns="0" tIns="0" rIns="0" bIns="0" rtlCol="0">
              <a:spAutoFit/>
            </a:bodyPr>
            <a:lstStyle/>
            <a:p>
              <a:r>
                <a:rPr lang="en-US" sz="2400" spc="-70" dirty="0" smtClean="0">
                  <a:solidFill>
                    <a:schemeClr val="bg1"/>
                  </a:solidFill>
                  <a:effectLst>
                    <a:outerShdw blurRad="38100" dist="38100" dir="2700000" algn="tl">
                      <a:srgbClr val="000000">
                        <a:alpha val="43137"/>
                      </a:srgbClr>
                    </a:outerShdw>
                  </a:effectLst>
                </a:rPr>
                <a:t>Compliance?</a:t>
              </a:r>
            </a:p>
          </p:txBody>
        </p:sp>
        <p:sp>
          <p:nvSpPr>
            <p:cNvPr id="46" name="TextBox 45"/>
            <p:cNvSpPr txBox="1"/>
            <p:nvPr/>
          </p:nvSpPr>
          <p:spPr>
            <a:xfrm>
              <a:off x="7336879" y="2678186"/>
              <a:ext cx="1698285" cy="369332"/>
            </a:xfrm>
            <a:prstGeom prst="rect">
              <a:avLst/>
            </a:prstGeom>
            <a:noFill/>
          </p:spPr>
          <p:txBody>
            <a:bodyPr wrap="none" lIns="0" tIns="0" rIns="0" bIns="0" rtlCol="0">
              <a:spAutoFit/>
            </a:bodyPr>
            <a:lstStyle/>
            <a:p>
              <a:r>
                <a:rPr lang="en-US" sz="2400" spc="-70" dirty="0" smtClean="0">
                  <a:solidFill>
                    <a:schemeClr val="bg1"/>
                  </a:solidFill>
                  <a:effectLst>
                    <a:outerShdw blurRad="38100" dist="38100" dir="2700000" algn="tl">
                      <a:srgbClr val="000000">
                        <a:alpha val="43137"/>
                      </a:srgbClr>
                    </a:outerShdw>
                  </a:effectLst>
                </a:rPr>
                <a:t>Deployment?</a:t>
              </a:r>
            </a:p>
          </p:txBody>
        </p:sp>
        <p:sp>
          <p:nvSpPr>
            <p:cNvPr id="47" name="TextBox 46"/>
            <p:cNvSpPr txBox="1"/>
            <p:nvPr/>
          </p:nvSpPr>
          <p:spPr>
            <a:xfrm>
              <a:off x="9596827" y="2541001"/>
              <a:ext cx="1160189" cy="369332"/>
            </a:xfrm>
            <a:prstGeom prst="rect">
              <a:avLst/>
            </a:prstGeom>
            <a:noFill/>
          </p:spPr>
          <p:txBody>
            <a:bodyPr wrap="none" lIns="0" tIns="0" rIns="0" bIns="0" rtlCol="0">
              <a:spAutoFit/>
            </a:bodyPr>
            <a:lstStyle/>
            <a:p>
              <a:r>
                <a:rPr lang="en-US" sz="2400" spc="-70" dirty="0" smtClean="0">
                  <a:solidFill>
                    <a:schemeClr val="bg1"/>
                  </a:solidFill>
                  <a:effectLst>
                    <a:outerShdw blurRad="38100" dist="38100" dir="2700000" algn="tl">
                      <a:srgbClr val="000000">
                        <a:alpha val="43137"/>
                      </a:srgbClr>
                    </a:outerShdw>
                  </a:effectLst>
                </a:rPr>
                <a:t>Support?</a:t>
              </a:r>
            </a:p>
          </p:txBody>
        </p:sp>
        <p:sp>
          <p:nvSpPr>
            <p:cNvPr id="36" name="Rectangle 35"/>
            <p:cNvSpPr/>
            <p:nvPr/>
          </p:nvSpPr>
          <p:spPr bwMode="auto">
            <a:xfrm>
              <a:off x="6543413" y="1797557"/>
              <a:ext cx="511728" cy="15005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1</a:t>
              </a:r>
            </a:p>
          </p:txBody>
        </p:sp>
        <p:sp>
          <p:nvSpPr>
            <p:cNvPr id="3" name="Rectangle 2"/>
            <p:cNvSpPr/>
            <p:nvPr/>
          </p:nvSpPr>
          <p:spPr bwMode="auto">
            <a:xfrm>
              <a:off x="6543413" y="3298145"/>
              <a:ext cx="4488831" cy="4585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259" fontAlgn="base">
                <a:lnSpc>
                  <a:spcPct val="90000"/>
                </a:lnSpc>
                <a:spcBef>
                  <a:spcPct val="20000"/>
                </a:spcBef>
                <a:spcAft>
                  <a:spcPct val="0"/>
                </a:spcAft>
                <a:buClr>
                  <a:srgbClr val="F69F1E"/>
                </a:buClr>
                <a:buSzPct val="90000"/>
                <a:defRPr/>
              </a:pPr>
              <a:r>
                <a:rPr lang="en-US" sz="2800" dirty="0">
                  <a:solidFill>
                    <a:schemeClr val="bg1"/>
                  </a:solidFill>
                  <a:latin typeface="Segoe UI Light" pitchFamily="34" charset="0"/>
                </a:rPr>
                <a:t>Evaluate</a:t>
              </a:r>
            </a:p>
          </p:txBody>
        </p:sp>
      </p:grpSp>
      <p:grpSp>
        <p:nvGrpSpPr>
          <p:cNvPr id="7" name="Group 6"/>
          <p:cNvGrpSpPr/>
          <p:nvPr/>
        </p:nvGrpSpPr>
        <p:grpSpPr>
          <a:xfrm>
            <a:off x="6543412" y="4132997"/>
            <a:ext cx="4488831" cy="1952144"/>
            <a:chOff x="6543412" y="4132997"/>
            <a:chExt cx="4488831" cy="1952144"/>
          </a:xfrm>
        </p:grpSpPr>
        <p:sp>
          <p:nvSpPr>
            <p:cNvPr id="49" name="Rectangle 48"/>
            <p:cNvSpPr/>
            <p:nvPr/>
          </p:nvSpPr>
          <p:spPr bwMode="auto">
            <a:xfrm>
              <a:off x="6543413" y="4132997"/>
              <a:ext cx="511728" cy="15005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2</a:t>
              </a:r>
            </a:p>
          </p:txBody>
        </p:sp>
        <p:sp>
          <p:nvSpPr>
            <p:cNvPr id="18" name="Rectangle 17"/>
            <p:cNvSpPr/>
            <p:nvPr/>
          </p:nvSpPr>
          <p:spPr bwMode="auto">
            <a:xfrm>
              <a:off x="6543412" y="5626555"/>
              <a:ext cx="4488831" cy="4585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259" fontAlgn="base">
                <a:lnSpc>
                  <a:spcPct val="90000"/>
                </a:lnSpc>
                <a:spcBef>
                  <a:spcPct val="20000"/>
                </a:spcBef>
                <a:spcAft>
                  <a:spcPct val="0"/>
                </a:spcAft>
                <a:buClr>
                  <a:srgbClr val="F69F1E"/>
                </a:buClr>
                <a:buSzPct val="90000"/>
                <a:defRPr/>
              </a:pPr>
              <a:r>
                <a:rPr lang="en-US" sz="2800" dirty="0" smtClean="0">
                  <a:solidFill>
                    <a:schemeClr val="bg1"/>
                  </a:solidFill>
                  <a:latin typeface="Segoe UI Light" pitchFamily="34" charset="0"/>
                </a:rPr>
                <a:t>Deploy</a:t>
              </a:r>
              <a:endParaRPr lang="en-US" sz="2800" dirty="0">
                <a:solidFill>
                  <a:schemeClr val="bg1"/>
                </a:solidFill>
                <a:latin typeface="Segoe UI Light" pitchFamily="34" charset="0"/>
              </a:endParaRPr>
            </a:p>
          </p:txBody>
        </p:sp>
        <p:pic>
          <p:nvPicPr>
            <p:cNvPr id="1026" name="Picture 2" descr="C:\Users\v-junyo\Documents\Jun_Mesh\Microsoft Files\DesignTools\Brand Photos\Windows 7\Commercial\COMMERCIAL\WIN12_Morayma_08.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055713" y="4132997"/>
              <a:ext cx="3976529" cy="15005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4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393" y="300848"/>
            <a:ext cx="11344385" cy="646042"/>
          </a:xfrm>
        </p:spPr>
        <p:txBody>
          <a:bodyPr>
            <a:noAutofit/>
          </a:bodyPr>
          <a:lstStyle/>
          <a:p>
            <a:r>
              <a:rPr lang="en-US" dirty="0"/>
              <a:t>Microsoft Office 365 </a:t>
            </a:r>
            <a:r>
              <a:rPr lang="en-US" dirty="0" smtClean="0"/>
              <a:t>- </a:t>
            </a:r>
            <a:r>
              <a:rPr lang="en-US" dirty="0"/>
              <a:t>Cloud Principles </a:t>
            </a:r>
          </a:p>
        </p:txBody>
      </p:sp>
      <p:sp>
        <p:nvSpPr>
          <p:cNvPr id="6" name="Rectangle 5"/>
          <p:cNvSpPr/>
          <p:nvPr/>
        </p:nvSpPr>
        <p:spPr>
          <a:xfrm flipH="1">
            <a:off x="1128939" y="1191925"/>
            <a:ext cx="8426072" cy="562769"/>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19386" tIns="54846" rIns="219386" bIns="54846" rtlCol="0" anchor="ctr">
            <a:noAutofit/>
          </a:bodyPr>
          <a:lstStyle/>
          <a:p>
            <a:pPr marL="687388" defTabSz="548454"/>
            <a:r>
              <a:rPr lang="en-US" dirty="0">
                <a:solidFill>
                  <a:prstClr val="black">
                    <a:lumMod val="85000"/>
                    <a:lumOff val="15000"/>
                    <a:alpha val="99000"/>
                  </a:prstClr>
                </a:solidFill>
              </a:rPr>
              <a:t>Services are </a:t>
            </a:r>
            <a:r>
              <a:rPr lang="en-US" dirty="0">
                <a:solidFill>
                  <a:srgbClr val="0072C6">
                    <a:alpha val="99000"/>
                  </a:srgbClr>
                </a:solidFill>
              </a:rPr>
              <a:t>highly configurable </a:t>
            </a:r>
            <a:r>
              <a:rPr lang="en-US" dirty="0">
                <a:solidFill>
                  <a:prstClr val="black">
                    <a:lumMod val="85000"/>
                    <a:lumOff val="15000"/>
                    <a:alpha val="99000"/>
                  </a:prstClr>
                </a:solidFill>
              </a:rPr>
              <a:t>and scalable without customization.</a:t>
            </a:r>
          </a:p>
        </p:txBody>
      </p:sp>
      <p:sp>
        <p:nvSpPr>
          <p:cNvPr id="7" name="Rectangle 6"/>
          <p:cNvSpPr/>
          <p:nvPr/>
        </p:nvSpPr>
        <p:spPr>
          <a:xfrm flipH="1">
            <a:off x="1128939" y="1861209"/>
            <a:ext cx="8426072" cy="562769"/>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19386" tIns="54846" rIns="219386" bIns="54846" rtlCol="0" anchor="ctr">
            <a:noAutofit/>
          </a:bodyPr>
          <a:lstStyle/>
          <a:p>
            <a:pPr marL="687388" defTabSz="548454"/>
            <a:r>
              <a:rPr lang="en-US" dirty="0">
                <a:solidFill>
                  <a:prstClr val="black">
                    <a:lumMod val="85000"/>
                    <a:lumOff val="15000"/>
                    <a:alpha val="99000"/>
                  </a:prstClr>
                </a:solidFill>
              </a:rPr>
              <a:t>Services are under the </a:t>
            </a:r>
            <a:r>
              <a:rPr lang="en-US" dirty="0">
                <a:solidFill>
                  <a:srgbClr val="0072C6">
                    <a:alpha val="99000"/>
                  </a:srgbClr>
                </a:solidFill>
              </a:rPr>
              <a:t>Microsoft Security Policy</a:t>
            </a:r>
            <a:r>
              <a:rPr lang="en-US" dirty="0">
                <a:solidFill>
                  <a:prstClr val="black">
                    <a:lumMod val="85000"/>
                    <a:lumOff val="15000"/>
                    <a:alpha val="99000"/>
                  </a:prstClr>
                </a:solidFill>
              </a:rPr>
              <a:t>.</a:t>
            </a:r>
          </a:p>
        </p:txBody>
      </p:sp>
      <p:sp>
        <p:nvSpPr>
          <p:cNvPr id="8" name="Rectangle 7"/>
          <p:cNvSpPr/>
          <p:nvPr/>
        </p:nvSpPr>
        <p:spPr>
          <a:xfrm flipH="1">
            <a:off x="1128939" y="2530493"/>
            <a:ext cx="8426072" cy="562769"/>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19386" tIns="54846" rIns="219386" bIns="54846" rtlCol="0" anchor="ctr">
            <a:noAutofit/>
          </a:bodyPr>
          <a:lstStyle/>
          <a:p>
            <a:pPr marL="687388" defTabSz="548454"/>
            <a:r>
              <a:rPr lang="en-US" dirty="0">
                <a:solidFill>
                  <a:prstClr val="black">
                    <a:lumMod val="85000"/>
                    <a:lumOff val="15000"/>
                    <a:alpha val="99000"/>
                  </a:prstClr>
                </a:solidFill>
              </a:rPr>
              <a:t>We provide </a:t>
            </a:r>
            <a:r>
              <a:rPr lang="en-US" dirty="0">
                <a:solidFill>
                  <a:srgbClr val="0072C6">
                    <a:alpha val="99000"/>
                  </a:srgbClr>
                </a:solidFill>
              </a:rPr>
              <a:t>transparency in data location and transfers</a:t>
            </a:r>
            <a:r>
              <a:rPr lang="en-US" dirty="0">
                <a:solidFill>
                  <a:prstClr val="black">
                    <a:lumMod val="85000"/>
                    <a:lumOff val="15000"/>
                    <a:alpha val="99000"/>
                  </a:prstClr>
                </a:solidFill>
              </a:rPr>
              <a:t>.</a:t>
            </a:r>
          </a:p>
        </p:txBody>
      </p:sp>
      <p:sp>
        <p:nvSpPr>
          <p:cNvPr id="9" name="Rectangle 8"/>
          <p:cNvSpPr/>
          <p:nvPr/>
        </p:nvSpPr>
        <p:spPr>
          <a:xfrm flipH="1">
            <a:off x="1128939" y="3199777"/>
            <a:ext cx="8426072" cy="562769"/>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19386" tIns="54846" rIns="219386" bIns="54846" rtlCol="0" anchor="ctr">
            <a:noAutofit/>
          </a:bodyPr>
          <a:lstStyle/>
          <a:p>
            <a:pPr marL="687388" defTabSz="548454"/>
            <a:r>
              <a:rPr lang="en-US" dirty="0">
                <a:solidFill>
                  <a:prstClr val="black">
                    <a:lumMod val="85000"/>
                    <a:lumOff val="15000"/>
                    <a:alpha val="99000"/>
                  </a:prstClr>
                </a:solidFill>
              </a:rPr>
              <a:t>We </a:t>
            </a:r>
            <a:r>
              <a:rPr lang="en-US" dirty="0">
                <a:solidFill>
                  <a:srgbClr val="0072C6">
                    <a:alpha val="99000"/>
                  </a:srgbClr>
                </a:solidFill>
              </a:rPr>
              <a:t>audit on your behalf </a:t>
            </a:r>
            <a:r>
              <a:rPr lang="en-US" dirty="0">
                <a:solidFill>
                  <a:prstClr val="black">
                    <a:lumMod val="85000"/>
                    <a:lumOff val="15000"/>
                    <a:alpha val="99000"/>
                  </a:prstClr>
                </a:solidFill>
              </a:rPr>
              <a:t>and provide certification reports.</a:t>
            </a:r>
          </a:p>
        </p:txBody>
      </p:sp>
      <p:sp>
        <p:nvSpPr>
          <p:cNvPr id="10" name="Rectangle 9"/>
          <p:cNvSpPr/>
          <p:nvPr/>
        </p:nvSpPr>
        <p:spPr>
          <a:xfrm flipH="1">
            <a:off x="1128939" y="3869061"/>
            <a:ext cx="8426072" cy="562769"/>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19386" tIns="54846" rIns="219386" bIns="54846" rtlCol="0" anchor="ctr">
            <a:noAutofit/>
          </a:bodyPr>
          <a:lstStyle/>
          <a:p>
            <a:pPr marL="687388" defTabSz="548454"/>
            <a:r>
              <a:rPr lang="en-US" dirty="0">
                <a:solidFill>
                  <a:prstClr val="black">
                    <a:lumMod val="85000"/>
                    <a:lumOff val="15000"/>
                    <a:alpha val="99000"/>
                  </a:prstClr>
                </a:solidFill>
              </a:rPr>
              <a:t>Microsoft’s </a:t>
            </a:r>
            <a:r>
              <a:rPr lang="en-US" dirty="0">
                <a:solidFill>
                  <a:srgbClr val="0072C6">
                    <a:alpha val="99000"/>
                  </a:srgbClr>
                </a:solidFill>
              </a:rPr>
              <a:t>liability is capped</a:t>
            </a:r>
            <a:r>
              <a:rPr lang="en-US" dirty="0">
                <a:solidFill>
                  <a:prstClr val="black">
                    <a:lumMod val="85000"/>
                    <a:lumOff val="15000"/>
                    <a:alpha val="99000"/>
                  </a:prstClr>
                </a:solidFill>
              </a:rPr>
              <a:t>, consistent with industry standards.</a:t>
            </a:r>
          </a:p>
        </p:txBody>
      </p:sp>
      <p:sp>
        <p:nvSpPr>
          <p:cNvPr id="11" name="Rectangle 10"/>
          <p:cNvSpPr/>
          <p:nvPr/>
        </p:nvSpPr>
        <p:spPr>
          <a:xfrm flipH="1">
            <a:off x="1128939" y="4538345"/>
            <a:ext cx="8426072" cy="562769"/>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19386" tIns="54846" rIns="219386" bIns="54846" rtlCol="0" anchor="ctr">
            <a:noAutofit/>
          </a:bodyPr>
          <a:lstStyle/>
          <a:p>
            <a:pPr marL="687388" defTabSz="548454"/>
            <a:r>
              <a:rPr lang="en-US" dirty="0">
                <a:solidFill>
                  <a:prstClr val="black">
                    <a:lumMod val="85000"/>
                    <a:lumOff val="15000"/>
                    <a:alpha val="99000"/>
                  </a:prstClr>
                </a:solidFill>
              </a:rPr>
              <a:t>Office 365 is an </a:t>
            </a:r>
            <a:r>
              <a:rPr lang="en-US" dirty="0">
                <a:solidFill>
                  <a:srgbClr val="0072C6">
                    <a:alpha val="99000"/>
                  </a:srgbClr>
                </a:solidFill>
              </a:rPr>
              <a:t>evergreen service</a:t>
            </a:r>
            <a:r>
              <a:rPr lang="en-US" dirty="0">
                <a:solidFill>
                  <a:prstClr val="black">
                    <a:lumMod val="85000"/>
                    <a:lumOff val="15000"/>
                    <a:alpha val="99000"/>
                  </a:prstClr>
                </a:solidFill>
              </a:rPr>
              <a:t>. Customers need to stay current.</a:t>
            </a:r>
          </a:p>
        </p:txBody>
      </p:sp>
      <p:sp>
        <p:nvSpPr>
          <p:cNvPr id="12" name="Rectangle 11"/>
          <p:cNvSpPr/>
          <p:nvPr/>
        </p:nvSpPr>
        <p:spPr>
          <a:xfrm flipH="1">
            <a:off x="1128939" y="5207629"/>
            <a:ext cx="8426072" cy="562769"/>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19386" tIns="54846" rIns="219386" bIns="54846" rtlCol="0" anchor="ctr">
            <a:noAutofit/>
          </a:bodyPr>
          <a:lstStyle/>
          <a:p>
            <a:pPr marL="687388" defTabSz="548454"/>
            <a:r>
              <a:rPr lang="en-US" dirty="0">
                <a:solidFill>
                  <a:prstClr val="black">
                    <a:lumMod val="85000"/>
                    <a:lumOff val="15000"/>
                    <a:alpha val="99000"/>
                  </a:prstClr>
                </a:solidFill>
              </a:rPr>
              <a:t>Our solution evolves rapidly with a </a:t>
            </a:r>
            <a:r>
              <a:rPr lang="en-US" dirty="0">
                <a:solidFill>
                  <a:srgbClr val="0072C6">
                    <a:alpha val="99000"/>
                  </a:srgbClr>
                </a:solidFill>
              </a:rPr>
              <a:t>documented roadmap</a:t>
            </a:r>
            <a:r>
              <a:rPr lang="en-US" dirty="0">
                <a:solidFill>
                  <a:prstClr val="black">
                    <a:lumMod val="85000"/>
                    <a:lumOff val="15000"/>
                    <a:alpha val="99000"/>
                  </a:prstClr>
                </a:solidFill>
              </a:rPr>
              <a:t>.</a:t>
            </a:r>
          </a:p>
        </p:txBody>
      </p:sp>
      <p:sp>
        <p:nvSpPr>
          <p:cNvPr id="13" name="Rectangle 12"/>
          <p:cNvSpPr/>
          <p:nvPr/>
        </p:nvSpPr>
        <p:spPr>
          <a:xfrm flipH="1">
            <a:off x="1128939" y="5876912"/>
            <a:ext cx="8426072" cy="562769"/>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19386" tIns="54846" rIns="219386" bIns="54846" rtlCol="0" anchor="ctr">
            <a:noAutofit/>
          </a:bodyPr>
          <a:lstStyle/>
          <a:p>
            <a:pPr marL="687388" defTabSz="548454"/>
            <a:r>
              <a:rPr lang="en-US" dirty="0">
                <a:solidFill>
                  <a:prstClr val="black">
                    <a:lumMod val="85000"/>
                    <a:lumOff val="15000"/>
                    <a:alpha val="99000"/>
                  </a:prstClr>
                </a:solidFill>
              </a:rPr>
              <a:t>We provide services offers to </a:t>
            </a:r>
            <a:r>
              <a:rPr lang="en-US" dirty="0">
                <a:solidFill>
                  <a:srgbClr val="0072C6">
                    <a:alpha val="99000"/>
                  </a:srgbClr>
                </a:solidFill>
              </a:rPr>
              <a:t>help you migrate to the cloud efficiently</a:t>
            </a:r>
            <a:r>
              <a:rPr lang="en-US" dirty="0">
                <a:solidFill>
                  <a:prstClr val="black">
                    <a:lumMod val="85000"/>
                    <a:lumOff val="15000"/>
                    <a:alpha val="99000"/>
                  </a:prstClr>
                </a:solidFill>
              </a:rPr>
              <a:t>.</a:t>
            </a:r>
          </a:p>
        </p:txBody>
      </p:sp>
      <p:sp>
        <p:nvSpPr>
          <p:cNvPr id="3" name="Rectangle 2"/>
          <p:cNvSpPr/>
          <p:nvPr/>
        </p:nvSpPr>
        <p:spPr>
          <a:xfrm>
            <a:off x="1112373" y="1191925"/>
            <a:ext cx="576470" cy="562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p>
        </p:txBody>
      </p:sp>
      <p:sp>
        <p:nvSpPr>
          <p:cNvPr id="15" name="Rectangle 14"/>
          <p:cNvSpPr/>
          <p:nvPr/>
        </p:nvSpPr>
        <p:spPr>
          <a:xfrm>
            <a:off x="1112373" y="1861207"/>
            <a:ext cx="576470" cy="562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p>
        </p:txBody>
      </p:sp>
      <p:sp>
        <p:nvSpPr>
          <p:cNvPr id="16" name="Rectangle 15"/>
          <p:cNvSpPr/>
          <p:nvPr/>
        </p:nvSpPr>
        <p:spPr>
          <a:xfrm>
            <a:off x="1112373" y="2537641"/>
            <a:ext cx="576470" cy="562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p>
        </p:txBody>
      </p:sp>
      <p:sp>
        <p:nvSpPr>
          <p:cNvPr id="17" name="Rectangle 16"/>
          <p:cNvSpPr/>
          <p:nvPr/>
        </p:nvSpPr>
        <p:spPr>
          <a:xfrm>
            <a:off x="1112373" y="3199776"/>
            <a:ext cx="576470" cy="562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p>
        </p:txBody>
      </p:sp>
      <p:sp>
        <p:nvSpPr>
          <p:cNvPr id="18" name="Rectangle 17"/>
          <p:cNvSpPr/>
          <p:nvPr/>
        </p:nvSpPr>
        <p:spPr>
          <a:xfrm>
            <a:off x="1112373" y="3881936"/>
            <a:ext cx="576470" cy="562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p>
        </p:txBody>
      </p:sp>
      <p:sp>
        <p:nvSpPr>
          <p:cNvPr id="19" name="Rectangle 18"/>
          <p:cNvSpPr/>
          <p:nvPr/>
        </p:nvSpPr>
        <p:spPr>
          <a:xfrm>
            <a:off x="1112373" y="4538345"/>
            <a:ext cx="576470" cy="562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p>
        </p:txBody>
      </p:sp>
      <p:sp>
        <p:nvSpPr>
          <p:cNvPr id="20" name="Rectangle 19"/>
          <p:cNvSpPr/>
          <p:nvPr/>
        </p:nvSpPr>
        <p:spPr>
          <a:xfrm>
            <a:off x="1112373" y="5207628"/>
            <a:ext cx="576470" cy="562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p>
        </p:txBody>
      </p:sp>
      <p:sp>
        <p:nvSpPr>
          <p:cNvPr id="21" name="Rectangle 20"/>
          <p:cNvSpPr/>
          <p:nvPr/>
        </p:nvSpPr>
        <p:spPr>
          <a:xfrm>
            <a:off x="1112373" y="5876911"/>
            <a:ext cx="576470" cy="5627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a:p>
        </p:txBody>
      </p:sp>
      <p:pic>
        <p:nvPicPr>
          <p:cNvPr id="1026" name="Picture 2" descr="C:\Users\v-clapal\AppData\Local\MetroStyleAddIn\Icons\Calendar.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4220" y="5342715"/>
            <a:ext cx="325343" cy="2925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clapal\AppData\Local\MetroStyleAddIn\Icons\Building.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6166" y="6015367"/>
            <a:ext cx="281453" cy="2858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v-clapal\AppData\Local\MetroStyleAddIn\Icons\Cloud.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9123" y="4668080"/>
            <a:ext cx="355537" cy="2439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v-clapal\AppData\Local\MetroStyleAddIn\Icons\Boxed In.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9890" y="1347896"/>
            <a:ext cx="254000" cy="2508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v-clapal\AppData\Local\MetroStyleAddIn\Icons\Checklist.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1399" y="3339079"/>
            <a:ext cx="230982" cy="28416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v-clapal\AppData\Local\MetroStyleAddIn\Icons\Cloud Computing.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0245" y="2621723"/>
            <a:ext cx="433293" cy="3803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MAGNUM\Projects\Microsoft\Cloud Power FY12\Design\ICONS_PNG\Confidentiality.png"/>
          <p:cNvPicPr>
            <a:picLocks noChangeAspect="1" noChangeArrowheads="1"/>
          </p:cNvPicPr>
          <p:nvPr/>
        </p:nvPicPr>
        <p:blipFill>
          <a:blip r:embed="rId9" cstate="print">
            <a:lum bright="100000"/>
          </a:blip>
          <a:srcRect/>
          <a:stretch>
            <a:fillRect/>
          </a:stretch>
        </p:blipFill>
        <p:spPr bwMode="auto">
          <a:xfrm>
            <a:off x="1214418" y="1950117"/>
            <a:ext cx="384944" cy="384944"/>
          </a:xfrm>
          <a:prstGeom prst="rect">
            <a:avLst/>
          </a:prstGeom>
          <a:noFill/>
        </p:spPr>
      </p:pic>
      <p:pic>
        <p:nvPicPr>
          <p:cNvPr id="32" name="Picture 31" descr="\\MAGNUM\Projects\Microsoft\Cloud Power FY12\Design\ICONS_PNG\Within_Your_Reach.png"/>
          <p:cNvPicPr>
            <a:picLocks noChangeAspect="1" noChangeArrowheads="1"/>
          </p:cNvPicPr>
          <p:nvPr/>
        </p:nvPicPr>
        <p:blipFill>
          <a:blip r:embed="rId10" cstate="print">
            <a:lum bright="100000"/>
          </a:blip>
          <a:stretch>
            <a:fillRect/>
          </a:stretch>
        </p:blipFill>
        <p:spPr bwMode="auto">
          <a:xfrm>
            <a:off x="1138825" y="3902604"/>
            <a:ext cx="536135" cy="536135"/>
          </a:xfrm>
          <a:prstGeom prst="rect">
            <a:avLst/>
          </a:prstGeom>
          <a:noFill/>
        </p:spPr>
      </p:pic>
    </p:spTree>
    <p:extLst>
      <p:ext uri="{BB962C8B-B14F-4D97-AF65-F5344CB8AC3E}">
        <p14:creationId xmlns:p14="http://schemas.microsoft.com/office/powerpoint/2010/main" val="33576747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163" y="228600"/>
            <a:ext cx="11149013" cy="747897"/>
          </a:xfrm>
        </p:spPr>
        <p:txBody>
          <a:bodyPr/>
          <a:lstStyle/>
          <a:p>
            <a:r>
              <a:rPr lang="en-US" sz="4800" dirty="0" smtClean="0"/>
              <a:t>Deployment options</a:t>
            </a:r>
            <a:endParaRPr lang="en-US" sz="4800" dirty="0"/>
          </a:p>
        </p:txBody>
      </p:sp>
      <p:pic>
        <p:nvPicPr>
          <p:cNvPr id="6" name="Picture Placeholder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678118" y="0"/>
            <a:ext cx="5510707" cy="6858000"/>
          </a:xfrm>
          <a:prstGeom prst="rect">
            <a:avLst/>
          </a:prstGeom>
        </p:spPr>
      </p:pic>
      <p:sp>
        <p:nvSpPr>
          <p:cNvPr id="2" name="Rectangle 1"/>
          <p:cNvSpPr/>
          <p:nvPr/>
        </p:nvSpPr>
        <p:spPr bwMode="auto">
          <a:xfrm>
            <a:off x="520533" y="1816913"/>
            <a:ext cx="91440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4000" dirty="0" smtClean="0">
                <a:gradFill>
                  <a:gsLst>
                    <a:gs pos="0">
                      <a:srgbClr val="FFFFFF"/>
                    </a:gs>
                    <a:gs pos="100000">
                      <a:srgbClr val="FFFFFF"/>
                    </a:gs>
                  </a:gsLst>
                  <a:lin ang="5400000" scaled="0"/>
                </a:gradFill>
                <a:latin typeface="+mj-lt"/>
                <a:ea typeface="Segoe UI" pitchFamily="34" charset="0"/>
                <a:cs typeface="Segoe UI" pitchFamily="34" charset="0"/>
              </a:rPr>
              <a:t>1</a:t>
            </a:r>
          </a:p>
        </p:txBody>
      </p:sp>
      <p:sp>
        <p:nvSpPr>
          <p:cNvPr id="8" name="Rectangle 7"/>
          <p:cNvSpPr/>
          <p:nvPr/>
        </p:nvSpPr>
        <p:spPr bwMode="auto">
          <a:xfrm>
            <a:off x="1514692" y="1816913"/>
            <a:ext cx="438912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45720" bIns="45720" numCol="1" spcCol="0" rtlCol="0" fromWordArt="0" anchor="ctr" anchorCtr="0" forceAA="0" compatLnSpc="1">
            <a:prstTxWarp prst="textNoShape">
              <a:avLst/>
            </a:prstTxWarp>
            <a:noAutofit/>
          </a:bodyPr>
          <a:lstStyle/>
          <a:p>
            <a:pPr defTabSz="914099" fontAlgn="base">
              <a:spcBef>
                <a:spcPct val="0"/>
              </a:spcBef>
              <a:spcAft>
                <a:spcPct val="0"/>
              </a:spcAft>
            </a:pPr>
            <a:r>
              <a:rPr lang="en-US" sz="2200" dirty="0" smtClean="0">
                <a:gradFill>
                  <a:gsLst>
                    <a:gs pos="0">
                      <a:srgbClr val="FFFFFF"/>
                    </a:gs>
                    <a:gs pos="100000">
                      <a:srgbClr val="FFFFFF"/>
                    </a:gs>
                  </a:gsLst>
                  <a:lin ang="5400000" scaled="0"/>
                </a:gradFill>
                <a:ea typeface="Segoe UI" pitchFamily="34" charset="0"/>
                <a:cs typeface="Segoe UI" pitchFamily="34" charset="0"/>
              </a:rPr>
              <a:t>Do it yourself</a:t>
            </a:r>
          </a:p>
        </p:txBody>
      </p:sp>
      <p:sp>
        <p:nvSpPr>
          <p:cNvPr id="9" name="Rectangle 8"/>
          <p:cNvSpPr/>
          <p:nvPr/>
        </p:nvSpPr>
        <p:spPr bwMode="auto">
          <a:xfrm>
            <a:off x="520533" y="3180563"/>
            <a:ext cx="91440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4000" dirty="0" smtClean="0">
                <a:gradFill>
                  <a:gsLst>
                    <a:gs pos="0">
                      <a:srgbClr val="FFFFFF"/>
                    </a:gs>
                    <a:gs pos="100000">
                      <a:srgbClr val="FFFFFF"/>
                    </a:gs>
                  </a:gsLst>
                  <a:lin ang="5400000" scaled="0"/>
                </a:gradFill>
                <a:latin typeface="+mj-lt"/>
                <a:ea typeface="Segoe UI" pitchFamily="34" charset="0"/>
                <a:cs typeface="Segoe UI" pitchFamily="34" charset="0"/>
              </a:rPr>
              <a:t>2</a:t>
            </a:r>
          </a:p>
        </p:txBody>
      </p:sp>
      <p:sp>
        <p:nvSpPr>
          <p:cNvPr id="10" name="Rectangle 9"/>
          <p:cNvSpPr/>
          <p:nvPr/>
        </p:nvSpPr>
        <p:spPr bwMode="auto">
          <a:xfrm>
            <a:off x="1514692" y="3180563"/>
            <a:ext cx="438912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45720" bIns="45720" numCol="1" spcCol="0" rtlCol="0" fromWordArt="0" anchor="ctr" anchorCtr="0" forceAA="0" compatLnSpc="1">
            <a:prstTxWarp prst="textNoShape">
              <a:avLst/>
            </a:prstTxWarp>
            <a:noAutofit/>
          </a:bodyPr>
          <a:lstStyle/>
          <a:p>
            <a:pPr defTabSz="914099" fontAlgn="base">
              <a:spcBef>
                <a:spcPct val="0"/>
              </a:spcBef>
              <a:spcAft>
                <a:spcPct val="0"/>
              </a:spcAft>
            </a:pPr>
            <a:r>
              <a:rPr lang="en-US" sz="2200" dirty="0" smtClean="0">
                <a:gradFill>
                  <a:gsLst>
                    <a:gs pos="0">
                      <a:srgbClr val="FFFFFF"/>
                    </a:gs>
                    <a:gs pos="100000">
                      <a:srgbClr val="FFFFFF"/>
                    </a:gs>
                  </a:gsLst>
                  <a:lin ang="5400000" scaled="0"/>
                </a:gradFill>
                <a:ea typeface="Segoe UI" pitchFamily="34" charset="0"/>
                <a:cs typeface="Segoe UI" pitchFamily="34" charset="0"/>
              </a:rPr>
              <a:t>Microsoft partners</a:t>
            </a:r>
          </a:p>
        </p:txBody>
      </p:sp>
      <p:sp>
        <p:nvSpPr>
          <p:cNvPr id="11" name="Rectangle 10"/>
          <p:cNvSpPr/>
          <p:nvPr/>
        </p:nvSpPr>
        <p:spPr bwMode="auto">
          <a:xfrm>
            <a:off x="520533" y="4546188"/>
            <a:ext cx="91440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4000" dirty="0" smtClean="0">
                <a:gradFill>
                  <a:gsLst>
                    <a:gs pos="0">
                      <a:srgbClr val="FFFFFF"/>
                    </a:gs>
                    <a:gs pos="100000">
                      <a:srgbClr val="FFFFFF"/>
                    </a:gs>
                  </a:gsLst>
                  <a:lin ang="5400000" scaled="0"/>
                </a:gradFill>
                <a:latin typeface="+mj-lt"/>
                <a:ea typeface="Segoe UI" pitchFamily="34" charset="0"/>
                <a:cs typeface="Segoe UI" pitchFamily="34" charset="0"/>
              </a:rPr>
              <a:t>3</a:t>
            </a:r>
          </a:p>
        </p:txBody>
      </p:sp>
      <p:sp>
        <p:nvSpPr>
          <p:cNvPr id="12" name="Rectangle 11"/>
          <p:cNvSpPr/>
          <p:nvPr/>
        </p:nvSpPr>
        <p:spPr bwMode="auto">
          <a:xfrm>
            <a:off x="1514692" y="4546188"/>
            <a:ext cx="438912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45720" bIns="45720" numCol="1" spcCol="0" rtlCol="0" fromWordArt="0" anchor="ctr" anchorCtr="0" forceAA="0" compatLnSpc="1">
            <a:prstTxWarp prst="textNoShape">
              <a:avLst/>
            </a:prstTxWarp>
            <a:noAutofit/>
          </a:bodyPr>
          <a:lstStyle/>
          <a:p>
            <a:pPr defTabSz="914099" fontAlgn="base">
              <a:spcBef>
                <a:spcPct val="0"/>
              </a:spcBef>
              <a:spcAft>
                <a:spcPct val="0"/>
              </a:spcAft>
            </a:pPr>
            <a:r>
              <a:rPr lang="en-US" sz="2200" dirty="0" smtClean="0">
                <a:gradFill>
                  <a:gsLst>
                    <a:gs pos="0">
                      <a:srgbClr val="FFFFFF"/>
                    </a:gs>
                    <a:gs pos="100000">
                      <a:srgbClr val="FFFFFF"/>
                    </a:gs>
                  </a:gsLst>
                  <a:lin ang="5400000" scaled="0"/>
                </a:gradFill>
                <a:ea typeface="Segoe UI" pitchFamily="34" charset="0"/>
                <a:cs typeface="Segoe UI" pitchFamily="34" charset="0"/>
              </a:rPr>
              <a:t>Microsoft Cloud Vantage Services</a:t>
            </a:r>
          </a:p>
        </p:txBody>
      </p:sp>
    </p:spTree>
    <p:extLst>
      <p:ext uri="{BB962C8B-B14F-4D97-AF65-F5344CB8AC3E}">
        <p14:creationId xmlns:p14="http://schemas.microsoft.com/office/powerpoint/2010/main" val="300243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Microsoft </a:t>
            </a:r>
            <a:r>
              <a:rPr lang="en-US" dirty="0" smtClean="0"/>
              <a:t>Office 365 Cloud </a:t>
            </a:r>
            <a:r>
              <a:rPr lang="en-US" dirty="0"/>
              <a:t>Deployment </a:t>
            </a:r>
            <a:r>
              <a:rPr lang="en-US" dirty="0" smtClean="0"/>
              <a:t>Program</a:t>
            </a:r>
            <a:endParaRPr lang="en-US" dirty="0"/>
          </a:p>
          <a:p>
            <a:endParaRPr lang="en-US" dirty="0" smtClean="0"/>
          </a:p>
        </p:txBody>
      </p:sp>
      <p:sp>
        <p:nvSpPr>
          <p:cNvPr id="3" name="Content Placeholder 2"/>
          <p:cNvSpPr>
            <a:spLocks noGrp="1"/>
          </p:cNvSpPr>
          <p:nvPr>
            <p:ph sz="quarter" idx="4"/>
          </p:nvPr>
        </p:nvSpPr>
        <p:spPr>
          <a:xfrm>
            <a:off x="546112" y="3612343"/>
            <a:ext cx="4872194" cy="2514308"/>
          </a:xfrm>
        </p:spPr>
        <p:txBody>
          <a:bodyPr/>
          <a:lstStyle/>
          <a:p>
            <a:r>
              <a:rPr lang="en-US" sz="2400" spc="-70" dirty="0">
                <a:solidFill>
                  <a:schemeClr val="bg1"/>
                </a:solidFill>
                <a:cs typeface="+mn-cs"/>
              </a:rPr>
              <a:t>Sustaining and cultivating your existing investment in high value strategic </a:t>
            </a:r>
            <a:r>
              <a:rPr lang="en-US" sz="2400" spc="-70" dirty="0" smtClean="0">
                <a:solidFill>
                  <a:schemeClr val="bg1"/>
                </a:solidFill>
                <a:cs typeface="+mn-cs"/>
              </a:rPr>
              <a:t>partnerships when deploying</a:t>
            </a:r>
            <a:br>
              <a:rPr lang="en-US" sz="2400" spc="-70" dirty="0" smtClean="0">
                <a:solidFill>
                  <a:schemeClr val="bg1"/>
                </a:solidFill>
                <a:cs typeface="+mn-cs"/>
              </a:rPr>
            </a:br>
            <a:r>
              <a:rPr lang="en-US" sz="2400" spc="-70" dirty="0" smtClean="0">
                <a:solidFill>
                  <a:schemeClr val="bg1"/>
                </a:solidFill>
                <a:cs typeface="+mn-cs"/>
              </a:rPr>
              <a:t>Office 365</a:t>
            </a:r>
            <a:endParaRPr lang="en-US" sz="2400" spc="-70" dirty="0">
              <a:solidFill>
                <a:schemeClr val="bg1"/>
              </a:solidFill>
              <a:cs typeface="+mn-cs"/>
            </a:endParaRPr>
          </a:p>
        </p:txBody>
      </p:sp>
      <p:sp>
        <p:nvSpPr>
          <p:cNvPr id="41" name="Rectangle 40"/>
          <p:cNvSpPr/>
          <p:nvPr/>
        </p:nvSpPr>
        <p:spPr bwMode="auto">
          <a:xfrm>
            <a:off x="6306873" y="870613"/>
            <a:ext cx="5422665" cy="740664"/>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4300" defTabSz="914099" fontAlgn="base">
              <a:lnSpc>
                <a:spcPct val="90000"/>
              </a:lnSpc>
              <a:spcBef>
                <a:spcPct val="0"/>
              </a:spcBef>
              <a:spcAft>
                <a:spcPct val="0"/>
              </a:spcAft>
            </a:pPr>
            <a:r>
              <a:rPr lang="en-US" sz="2400" spc="-70" dirty="0" smtClean="0">
                <a:solidFill>
                  <a:schemeClr val="bg1"/>
                </a:solidFill>
              </a:rPr>
              <a:t>Choice</a:t>
            </a:r>
            <a:endParaRPr lang="en-US" sz="2400" spc="-70" dirty="0">
              <a:solidFill>
                <a:schemeClr val="bg1"/>
              </a:solidFill>
            </a:endParaRPr>
          </a:p>
        </p:txBody>
      </p:sp>
      <p:sp>
        <p:nvSpPr>
          <p:cNvPr id="58" name="Round Same Side Corner Rectangle 57"/>
          <p:cNvSpPr/>
          <p:nvPr/>
        </p:nvSpPr>
        <p:spPr>
          <a:xfrm>
            <a:off x="6306873" y="1634944"/>
            <a:ext cx="5422665" cy="1106650"/>
          </a:xfrm>
          <a:prstGeom prst="round2SameRect">
            <a:avLst>
              <a:gd name="adj1" fmla="val 0"/>
              <a:gd name="adj2" fmla="val 4118"/>
            </a:avLst>
          </a:prstGeom>
          <a:ln>
            <a:noFill/>
          </a:ln>
        </p:spPr>
        <p:style>
          <a:lnRef idx="2">
            <a:schemeClr val="accent4"/>
          </a:lnRef>
          <a:fillRef idx="1">
            <a:schemeClr val="lt1"/>
          </a:fillRef>
          <a:effectRef idx="0">
            <a:schemeClr val="accent4"/>
          </a:effectRef>
          <a:fontRef idx="minor">
            <a:schemeClr val="dk1"/>
          </a:fontRef>
        </p:style>
        <p:txBody>
          <a:bodyPr rtlCol="0" anchor="t"/>
          <a:lstStyle/>
          <a:p>
            <a:pPr marL="0" lvl="2">
              <a:spcAft>
                <a:spcPts val="600"/>
              </a:spcAft>
              <a:buSzPct val="100000"/>
            </a:pPr>
            <a:r>
              <a:rPr lang="en-US" sz="1400" dirty="0">
                <a:solidFill>
                  <a:schemeClr val="tx1">
                    <a:lumMod val="50000"/>
                    <a:lumOff val="50000"/>
                  </a:schemeClr>
                </a:solidFill>
                <a:cs typeface="Segoe UI" pitchFamily="34" charset="0"/>
              </a:rPr>
              <a:t>Readying</a:t>
            </a:r>
            <a:r>
              <a:rPr lang="en-US" sz="1050" dirty="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your</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enterprise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partner</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of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choice</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through the Cloud Deployment Program,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to deploy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Office </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365</a:t>
            </a:r>
          </a:p>
          <a:p>
            <a:pPr marL="171450" lvl="2" indent="-171450">
              <a:spcAft>
                <a:spcPts val="600"/>
              </a:spcAft>
              <a:buSzPct val="100000"/>
              <a:buFont typeface="Arial" pitchFamily="34" charset="0"/>
              <a:buChar char="•"/>
            </a:pPr>
            <a:endParaRPr lang="en-US" sz="1400" dirty="0">
              <a:ln>
                <a:solidFill>
                  <a:srgbClr val="FFFFFF">
                    <a:alpha val="0"/>
                  </a:srgbClr>
                </a:solidFill>
              </a:ln>
              <a:solidFill>
                <a:schemeClr val="tx1"/>
              </a:solidFill>
              <a:ea typeface="Verdana" pitchFamily="34" charset="0"/>
              <a:cs typeface="Verdana" pitchFamily="34" charset="0"/>
            </a:endParaRPr>
          </a:p>
        </p:txBody>
      </p:sp>
      <p:sp>
        <p:nvSpPr>
          <p:cNvPr id="38" name="Rectangle 37"/>
          <p:cNvSpPr/>
          <p:nvPr/>
        </p:nvSpPr>
        <p:spPr bwMode="auto">
          <a:xfrm>
            <a:off x="6315580" y="2466494"/>
            <a:ext cx="5422664" cy="740664"/>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4300" defTabSz="914099" fontAlgn="base">
              <a:lnSpc>
                <a:spcPct val="90000"/>
              </a:lnSpc>
              <a:spcBef>
                <a:spcPct val="0"/>
              </a:spcBef>
              <a:spcAft>
                <a:spcPct val="0"/>
              </a:spcAft>
            </a:pPr>
            <a:r>
              <a:rPr lang="en-US" sz="2400" spc="-70" dirty="0" smtClean="0">
                <a:solidFill>
                  <a:schemeClr val="bg1"/>
                </a:solidFill>
              </a:rPr>
              <a:t>Support</a:t>
            </a:r>
            <a:endParaRPr lang="en-US" sz="2400" spc="-70" dirty="0">
              <a:solidFill>
                <a:schemeClr val="bg1"/>
              </a:solidFill>
            </a:endParaRPr>
          </a:p>
        </p:txBody>
      </p:sp>
      <p:sp>
        <p:nvSpPr>
          <p:cNvPr id="59" name="Round Same Side Corner Rectangle 58"/>
          <p:cNvSpPr/>
          <p:nvPr/>
        </p:nvSpPr>
        <p:spPr>
          <a:xfrm>
            <a:off x="6306872" y="3235295"/>
            <a:ext cx="5422664" cy="1436708"/>
          </a:xfrm>
          <a:prstGeom prst="round2SameRect">
            <a:avLst>
              <a:gd name="adj1" fmla="val 0"/>
              <a:gd name="adj2" fmla="val 4118"/>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marL="0" lvl="2">
              <a:spcAft>
                <a:spcPts val="600"/>
              </a:spcAft>
              <a:buSzPct val="100000"/>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Providing, for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your</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 benefit,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deep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domain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Office 365 deployment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support</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direct to your chosen Cloud Deployment </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Partner</a:t>
            </a:r>
          </a:p>
          <a:p>
            <a:pPr marL="171450" lvl="2" indent="-171450">
              <a:spcAft>
                <a:spcPts val="600"/>
              </a:spcAft>
              <a:buSzPct val="100000"/>
              <a:buFont typeface="Arial" pitchFamily="34" charset="0"/>
              <a:buChar char="•"/>
            </a:pPr>
            <a:endParaRPr lang="en-US" sz="1400"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42" name="Rectangle 41"/>
          <p:cNvSpPr/>
          <p:nvPr/>
        </p:nvSpPr>
        <p:spPr bwMode="auto">
          <a:xfrm>
            <a:off x="6306872" y="4125431"/>
            <a:ext cx="5422664" cy="740664"/>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4300" defTabSz="914099" fontAlgn="base">
              <a:lnSpc>
                <a:spcPct val="90000"/>
              </a:lnSpc>
              <a:spcBef>
                <a:spcPct val="0"/>
              </a:spcBef>
              <a:spcAft>
                <a:spcPct val="0"/>
              </a:spcAft>
            </a:pPr>
            <a:r>
              <a:rPr lang="en-US" sz="2400" spc="-70" dirty="0" smtClean="0">
                <a:solidFill>
                  <a:schemeClr val="bg1"/>
                </a:solidFill>
              </a:rPr>
              <a:t>Advancement</a:t>
            </a:r>
            <a:endParaRPr lang="en-US" sz="2400" spc="-70" dirty="0">
              <a:solidFill>
                <a:schemeClr val="bg1"/>
              </a:solidFill>
            </a:endParaRPr>
          </a:p>
        </p:txBody>
      </p:sp>
      <p:sp>
        <p:nvSpPr>
          <p:cNvPr id="60" name="Round Same Side Corner Rectangle 59"/>
          <p:cNvSpPr/>
          <p:nvPr/>
        </p:nvSpPr>
        <p:spPr>
          <a:xfrm>
            <a:off x="6306871" y="4880130"/>
            <a:ext cx="5431373" cy="1295837"/>
          </a:xfrm>
          <a:prstGeom prst="round2SameRect">
            <a:avLst>
              <a:gd name="adj1" fmla="val 0"/>
              <a:gd name="adj2" fmla="val 4118"/>
            </a:avLst>
          </a:prstGeom>
          <a:ln>
            <a:noFill/>
          </a:ln>
        </p:spPr>
        <p:style>
          <a:lnRef idx="2">
            <a:schemeClr val="accent4"/>
          </a:lnRef>
          <a:fillRef idx="1">
            <a:schemeClr val="lt1"/>
          </a:fillRef>
          <a:effectRef idx="0">
            <a:schemeClr val="accent4"/>
          </a:effectRef>
          <a:fontRef idx="minor">
            <a:schemeClr val="dk1"/>
          </a:fontRef>
        </p:style>
        <p:txBody>
          <a:bodyPr rtlCol="0" anchor="t"/>
          <a:lstStyle/>
          <a:p>
            <a:pPr marL="0" lvl="2">
              <a:spcAft>
                <a:spcPts val="600"/>
              </a:spcAft>
              <a:buSzPct val="100000"/>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Ensuring continued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ongoing investment in your strategic partner to allow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you</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to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persistently capitalize on</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the latest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innovations</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in Office 365</a:t>
            </a:r>
          </a:p>
          <a:p>
            <a:pPr marL="0" lvl="2">
              <a:spcAft>
                <a:spcPts val="600"/>
              </a:spcAft>
              <a:buSzPct val="100000"/>
            </a:pPr>
            <a:endParaRPr lang="en-US" sz="1400"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11" name="Rectangle 10"/>
          <p:cNvSpPr/>
          <p:nvPr/>
        </p:nvSpPr>
        <p:spPr bwMode="auto">
          <a:xfrm>
            <a:off x="9596827" y="6085141"/>
            <a:ext cx="2591998" cy="7728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0659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Cloud Vantage Services</a:t>
            </a:r>
          </a:p>
        </p:txBody>
      </p:sp>
      <p:sp>
        <p:nvSpPr>
          <p:cNvPr id="3" name="Content Placeholder 2"/>
          <p:cNvSpPr>
            <a:spLocks noGrp="1"/>
          </p:cNvSpPr>
          <p:nvPr>
            <p:ph sz="quarter" idx="4"/>
          </p:nvPr>
        </p:nvSpPr>
        <p:spPr>
          <a:xfrm>
            <a:off x="546112" y="3612343"/>
            <a:ext cx="4872194" cy="2514308"/>
          </a:xfrm>
        </p:spPr>
        <p:txBody>
          <a:bodyPr/>
          <a:lstStyle/>
          <a:p>
            <a:r>
              <a:rPr lang="en-US" sz="2400" spc="-70" dirty="0" smtClean="0">
                <a:solidFill>
                  <a:schemeClr val="bg1"/>
                </a:solidFill>
                <a:cs typeface="+mn-cs"/>
              </a:rPr>
              <a:t>Microsoft’s </a:t>
            </a:r>
            <a:r>
              <a:rPr lang="en-US" sz="2400" spc="-70" dirty="0">
                <a:solidFill>
                  <a:schemeClr val="bg1"/>
                </a:solidFill>
                <a:cs typeface="+mn-cs"/>
              </a:rPr>
              <a:t>Cloud Vantage Services helps you realize business value from your Office 365 </a:t>
            </a:r>
            <a:r>
              <a:rPr lang="en-US" sz="2400" spc="-70" dirty="0" smtClean="0">
                <a:solidFill>
                  <a:schemeClr val="bg1"/>
                </a:solidFill>
                <a:cs typeface="+mn-cs"/>
              </a:rPr>
              <a:t>investments.</a:t>
            </a:r>
          </a:p>
          <a:p>
            <a:endParaRPr lang="en-US" sz="2400" spc="-70" dirty="0">
              <a:solidFill>
                <a:schemeClr val="bg1"/>
              </a:solidFill>
              <a:cs typeface="+mn-cs"/>
            </a:endParaRPr>
          </a:p>
        </p:txBody>
      </p:sp>
      <p:sp>
        <p:nvSpPr>
          <p:cNvPr id="41" name="Rectangle 40"/>
          <p:cNvSpPr/>
          <p:nvPr/>
        </p:nvSpPr>
        <p:spPr bwMode="auto">
          <a:xfrm>
            <a:off x="6306873" y="552879"/>
            <a:ext cx="5422665" cy="743817"/>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4300" defTabSz="914099" fontAlgn="base">
              <a:lnSpc>
                <a:spcPct val="90000"/>
              </a:lnSpc>
              <a:spcBef>
                <a:spcPct val="0"/>
              </a:spcBef>
              <a:spcAft>
                <a:spcPct val="0"/>
              </a:spcAft>
            </a:pPr>
            <a:r>
              <a:rPr lang="en-US" sz="2400" spc="-70" dirty="0">
                <a:solidFill>
                  <a:schemeClr val="bg1"/>
                </a:solidFill>
              </a:rPr>
              <a:t>Deep Expertise</a:t>
            </a:r>
          </a:p>
        </p:txBody>
      </p:sp>
      <p:sp>
        <p:nvSpPr>
          <p:cNvPr id="58" name="Round Same Side Corner Rectangle 57"/>
          <p:cNvSpPr/>
          <p:nvPr/>
        </p:nvSpPr>
        <p:spPr>
          <a:xfrm>
            <a:off x="6306873" y="1284055"/>
            <a:ext cx="5422665" cy="1106650"/>
          </a:xfrm>
          <a:prstGeom prst="round2SameRect">
            <a:avLst>
              <a:gd name="adj1" fmla="val 0"/>
              <a:gd name="adj2" fmla="val 4118"/>
            </a:avLst>
          </a:prstGeom>
          <a:ln>
            <a:noFill/>
          </a:ln>
        </p:spPr>
        <p:style>
          <a:lnRef idx="2">
            <a:schemeClr val="accent4"/>
          </a:lnRef>
          <a:fillRef idx="1">
            <a:schemeClr val="lt1"/>
          </a:fillRef>
          <a:effectRef idx="0">
            <a:schemeClr val="accent4"/>
          </a:effectRef>
          <a:fontRef idx="minor">
            <a:schemeClr val="dk1"/>
          </a:fontRef>
        </p:style>
        <p:txBody>
          <a:bodyPr rtlCol="0" anchor="t"/>
          <a:lstStyle/>
          <a:p>
            <a:pPr marL="0" lvl="2">
              <a:spcAft>
                <a:spcPts val="600"/>
              </a:spcAft>
              <a:buSzPct val="100000"/>
            </a:pP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Single point of accountability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for Office 365 across the lifecycle</a:t>
            </a:r>
          </a:p>
          <a:p>
            <a:pPr marL="0" lvl="2">
              <a:spcAft>
                <a:spcPts val="600"/>
              </a:spcAft>
              <a:buSzPct val="100000"/>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Global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network</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of technical and operations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experts</a:t>
            </a:r>
          </a:p>
          <a:p>
            <a:pPr marL="0" lvl="2">
              <a:spcAft>
                <a:spcPts val="600"/>
              </a:spcAft>
              <a:buSzPct val="100000"/>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Broad</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 industry expertise</a:t>
            </a: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38" name="Rectangle 37"/>
          <p:cNvSpPr/>
          <p:nvPr/>
        </p:nvSpPr>
        <p:spPr bwMode="auto">
          <a:xfrm>
            <a:off x="6315580" y="2499649"/>
            <a:ext cx="5422664" cy="743817"/>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4300" defTabSz="914099" fontAlgn="base">
              <a:lnSpc>
                <a:spcPct val="90000"/>
              </a:lnSpc>
              <a:spcBef>
                <a:spcPct val="0"/>
              </a:spcBef>
              <a:spcAft>
                <a:spcPct val="0"/>
              </a:spcAft>
            </a:pPr>
            <a:r>
              <a:rPr lang="en-US" sz="2400" spc="-70" dirty="0">
                <a:solidFill>
                  <a:schemeClr val="bg1"/>
                </a:solidFill>
              </a:rPr>
              <a:t>Collaboration</a:t>
            </a:r>
          </a:p>
        </p:txBody>
      </p:sp>
      <p:sp>
        <p:nvSpPr>
          <p:cNvPr id="59" name="Round Same Side Corner Rectangle 58"/>
          <p:cNvSpPr/>
          <p:nvPr/>
        </p:nvSpPr>
        <p:spPr>
          <a:xfrm>
            <a:off x="6306872" y="3235295"/>
            <a:ext cx="5422664" cy="1436708"/>
          </a:xfrm>
          <a:prstGeom prst="round2SameRect">
            <a:avLst>
              <a:gd name="adj1" fmla="val 0"/>
              <a:gd name="adj2" fmla="val 4118"/>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marL="0" lvl="2">
              <a:spcAft>
                <a:spcPts val="600"/>
              </a:spcAft>
              <a:buSzPct val="100000"/>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Partner for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smooth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program orchestration</a:t>
            </a:r>
          </a:p>
          <a:p>
            <a:pPr marL="0" lvl="2">
              <a:spcAft>
                <a:spcPts val="600"/>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Increase IT agility through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change management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and</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roadmap planning</a:t>
            </a: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a:p>
            <a:pPr marL="0" lvl="2">
              <a:spcAft>
                <a:spcPts val="600"/>
              </a:spcAft>
              <a:buSzPct val="100000"/>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Align on</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measurable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business value </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results</a:t>
            </a: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a:p>
            <a:pPr marL="171450" lvl="2" indent="-171450">
              <a:spcAft>
                <a:spcPts val="600"/>
              </a:spcAft>
              <a:buSzPct val="100000"/>
              <a:buFont typeface="Arial" pitchFamily="34" charset="0"/>
              <a:buChar char="•"/>
            </a:pPr>
            <a:endPar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42" name="Rectangle 41"/>
          <p:cNvSpPr/>
          <p:nvPr/>
        </p:nvSpPr>
        <p:spPr bwMode="auto">
          <a:xfrm>
            <a:off x="6306872" y="4468251"/>
            <a:ext cx="5422664" cy="720237"/>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4300" defTabSz="914099" fontAlgn="base">
              <a:lnSpc>
                <a:spcPct val="90000"/>
              </a:lnSpc>
              <a:spcBef>
                <a:spcPct val="0"/>
              </a:spcBef>
              <a:spcAft>
                <a:spcPct val="0"/>
              </a:spcAft>
            </a:pPr>
            <a:r>
              <a:rPr lang="en-US" sz="2400" spc="-70" dirty="0">
                <a:solidFill>
                  <a:schemeClr val="bg1"/>
                </a:solidFill>
              </a:rPr>
              <a:t>Full lifecycle</a:t>
            </a:r>
          </a:p>
        </p:txBody>
      </p:sp>
      <p:sp>
        <p:nvSpPr>
          <p:cNvPr id="60" name="Round Same Side Corner Rectangle 59"/>
          <p:cNvSpPr/>
          <p:nvPr/>
        </p:nvSpPr>
        <p:spPr>
          <a:xfrm>
            <a:off x="6306871" y="5188487"/>
            <a:ext cx="5431373" cy="1295837"/>
          </a:xfrm>
          <a:prstGeom prst="round2SameRect">
            <a:avLst>
              <a:gd name="adj1" fmla="val 0"/>
              <a:gd name="adj2" fmla="val 4118"/>
            </a:avLst>
          </a:prstGeom>
          <a:ln>
            <a:noFill/>
          </a:ln>
        </p:spPr>
        <p:style>
          <a:lnRef idx="2">
            <a:schemeClr val="accent4"/>
          </a:lnRef>
          <a:fillRef idx="1">
            <a:schemeClr val="lt1"/>
          </a:fillRef>
          <a:effectRef idx="0">
            <a:schemeClr val="accent4"/>
          </a:effectRef>
          <a:fontRef idx="minor">
            <a:schemeClr val="dk1"/>
          </a:fontRef>
        </p:style>
        <p:txBody>
          <a:bodyPr rtlCol="0" anchor="t"/>
          <a:lstStyle/>
          <a:p>
            <a:pPr marL="0" lvl="2">
              <a:spcAft>
                <a:spcPts val="600"/>
              </a:spcAft>
              <a:buSzPct val="100000"/>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Enable</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 end-users </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and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IT team </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for transition to cloud</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 </a:t>
            </a:r>
          </a:p>
          <a:p>
            <a:pPr marL="0" lvl="2">
              <a:spcAft>
                <a:spcPts val="600"/>
              </a:spcAft>
              <a:buSzPct val="100000"/>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Prepare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IT environment </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for Office 365 consumption </a:t>
            </a:r>
          </a:p>
          <a:p>
            <a:pPr marL="0" lvl="2">
              <a:spcAft>
                <a:spcPts val="600"/>
              </a:spcAft>
              <a:buSzPct val="100000"/>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Deliver on time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deployment</a:t>
            </a:r>
          </a:p>
          <a:p>
            <a:pPr marL="0" lvl="2">
              <a:spcAft>
                <a:spcPts val="600"/>
              </a:spcAft>
              <a:buSzPct val="100000"/>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Provide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enterprise</a:t>
            </a: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 grade </a:t>
            </a: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support</a:t>
            </a:r>
            <a:endParaRPr lang="en-US" sz="1400" dirty="0">
              <a:ln>
                <a:solidFill>
                  <a:srgbClr val="FFFFFF">
                    <a:alpha val="0"/>
                  </a:srgbClr>
                </a:solidFill>
              </a:ln>
              <a:solidFill>
                <a:schemeClr val="tx1">
                  <a:lumMod val="50000"/>
                  <a:lumOff val="50000"/>
                </a:schemeClr>
              </a:solidFill>
              <a:ea typeface="Verdana" pitchFamily="34" charset="0"/>
              <a:cs typeface="Verdana" pitchFamily="34" charset="0"/>
            </a:endParaRPr>
          </a:p>
          <a:p>
            <a:pPr marL="171450" lvl="2" indent="-171450">
              <a:spcAft>
                <a:spcPts val="600"/>
              </a:spcAft>
              <a:buSzPct val="100000"/>
              <a:buFont typeface="Arial" pitchFamily="34" charset="0"/>
              <a:buChar char="•"/>
            </a:pPr>
            <a:endParaRPr lang="en-US" sz="1400"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10" name="Rectangle 9"/>
          <p:cNvSpPr/>
          <p:nvPr/>
        </p:nvSpPr>
        <p:spPr bwMode="auto">
          <a:xfrm>
            <a:off x="9596827" y="6085141"/>
            <a:ext cx="2591998" cy="7728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2329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694086" y="321733"/>
            <a:ext cx="10732938" cy="533480"/>
          </a:xfrm>
          <a:prstGeom prst="rect">
            <a:avLst/>
          </a:prstGeom>
          <a:noFill/>
        </p:spPr>
        <p:txBody>
          <a:bodyPr wrap="square" lIns="121899" tIns="60949" rIns="121899" bIns="60949" rtlCol="0">
            <a:spAutoFit/>
          </a:bodyPr>
          <a:lstStyle/>
          <a:p>
            <a:pPr algn="ctr"/>
            <a:r>
              <a:rPr lang="en-US" sz="2700" b="1" dirty="0"/>
              <a:t>Encore Technology Group - Company Details</a:t>
            </a:r>
          </a:p>
        </p:txBody>
      </p:sp>
      <p:sp>
        <p:nvSpPr>
          <p:cNvPr id="5" name="TextBox 4"/>
          <p:cNvSpPr txBox="1"/>
          <p:nvPr/>
        </p:nvSpPr>
        <p:spPr>
          <a:xfrm>
            <a:off x="541726" y="762000"/>
            <a:ext cx="10986871" cy="5755401"/>
          </a:xfrm>
          <a:prstGeom prst="rect">
            <a:avLst/>
          </a:prstGeom>
          <a:noFill/>
        </p:spPr>
        <p:txBody>
          <a:bodyPr wrap="square" lIns="121899" tIns="60949" rIns="121899" bIns="60949" rtlCol="0">
            <a:spAutoFit/>
          </a:bodyPr>
          <a:lstStyle/>
          <a:p>
            <a:pPr marL="380933" indent="-380933">
              <a:buFont typeface="Arial"/>
              <a:buChar char="•"/>
            </a:pPr>
            <a:r>
              <a:rPr lang="en-US" dirty="0" smtClean="0">
                <a:cs typeface="Century Gothic"/>
              </a:rPr>
              <a:t>Originally founded in 1989 (25 Year History) / 100+ Employees</a:t>
            </a:r>
          </a:p>
          <a:p>
            <a:pPr marL="380933" indent="-380933">
              <a:buFont typeface="Arial"/>
              <a:buChar char="•"/>
            </a:pPr>
            <a:r>
              <a:rPr lang="en-US" dirty="0" smtClean="0">
                <a:cs typeface="Century Gothic"/>
              </a:rPr>
              <a:t>Focus on providing solutions and services for Public Sector</a:t>
            </a:r>
          </a:p>
          <a:p>
            <a:pPr marL="990427" lvl="1" indent="-380933">
              <a:buFont typeface="Arial"/>
              <a:buChar char="•"/>
            </a:pPr>
            <a:r>
              <a:rPr lang="en-US" dirty="0" smtClean="0">
                <a:cs typeface="Century Gothic"/>
              </a:rPr>
              <a:t>Current customer size ranges from 1,000 to 2,000,000 Users</a:t>
            </a:r>
          </a:p>
          <a:p>
            <a:pPr lvl="1"/>
            <a:endParaRPr lang="en-US" sz="2100" dirty="0">
              <a:cs typeface="Century Gothic"/>
            </a:endParaRPr>
          </a:p>
          <a:p>
            <a:r>
              <a:rPr lang="en-US" sz="2100" b="1" dirty="0"/>
              <a:t>Technology Solutions:</a:t>
            </a:r>
          </a:p>
          <a:p>
            <a:r>
              <a:rPr lang="en-US" sz="2100" dirty="0"/>
              <a:t>Borderless Networks</a:t>
            </a:r>
          </a:p>
          <a:p>
            <a:r>
              <a:rPr lang="en-US" sz="2100" dirty="0"/>
              <a:t>Datacenter and Enterprise Systems</a:t>
            </a:r>
          </a:p>
          <a:p>
            <a:r>
              <a:rPr lang="en-US" sz="2100" dirty="0"/>
              <a:t>Unified Communications</a:t>
            </a:r>
          </a:p>
          <a:p>
            <a:r>
              <a:rPr lang="en-US" sz="2100" dirty="0"/>
              <a:t>Physical Security / Digital Signage / Interactive Technologies</a:t>
            </a:r>
          </a:p>
          <a:p>
            <a:endParaRPr lang="en-US" sz="2100" dirty="0"/>
          </a:p>
          <a:p>
            <a:r>
              <a:rPr lang="en-US" sz="2100" b="1" dirty="0"/>
              <a:t>Cloud and Consultancy:</a:t>
            </a:r>
          </a:p>
          <a:p>
            <a:r>
              <a:rPr lang="en-US" sz="2100" dirty="0"/>
              <a:t>Cloud Services (as a Service)</a:t>
            </a:r>
          </a:p>
          <a:p>
            <a:r>
              <a:rPr lang="en-US" sz="2100" dirty="0"/>
              <a:t>Consulting Services / Assessments</a:t>
            </a:r>
          </a:p>
          <a:p>
            <a:r>
              <a:rPr lang="en-US" sz="2100" dirty="0"/>
              <a:t>Managed/Support Services</a:t>
            </a:r>
          </a:p>
          <a:p>
            <a:endParaRPr lang="en-US" sz="2100" dirty="0"/>
          </a:p>
          <a:p>
            <a:r>
              <a:rPr lang="en-US" b="1" dirty="0" smtClean="0"/>
              <a:t>Software Solutions: </a:t>
            </a:r>
            <a:r>
              <a:rPr lang="en-US" sz="2100" dirty="0"/>
              <a:t>Identity Lifecycle Management and </a:t>
            </a:r>
            <a:br>
              <a:rPr lang="en-US" sz="2100" dirty="0"/>
            </a:br>
            <a:r>
              <a:rPr lang="en-US" sz="2100" dirty="0"/>
              <a:t>Federated Security Suite (ILM/FSS)</a:t>
            </a:r>
          </a:p>
          <a:p>
            <a:endParaRPr lang="en-US" b="1" dirty="0"/>
          </a:p>
        </p:txBody>
      </p:sp>
      <p:pic>
        <p:nvPicPr>
          <p:cNvPr id="6" name="Picture 5" descr="Encore logo_primary.jp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4021" y="5166790"/>
            <a:ext cx="3084576" cy="914400"/>
          </a:xfrm>
          <a:prstGeom prst="rect">
            <a:avLst/>
          </a:prstGeom>
        </p:spPr>
      </p:pic>
    </p:spTree>
    <p:extLst>
      <p:ext uri="{BB962C8B-B14F-4D97-AF65-F5344CB8AC3E}">
        <p14:creationId xmlns:p14="http://schemas.microsoft.com/office/powerpoint/2010/main" val="130282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9596827" y="6085141"/>
            <a:ext cx="2591998" cy="7728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p:cNvSpPr>
            <a:spLocks noGrp="1"/>
          </p:cNvSpPr>
          <p:nvPr>
            <p:ph type="body" idx="1"/>
          </p:nvPr>
        </p:nvSpPr>
        <p:spPr>
          <a:xfrm>
            <a:off x="520699" y="580784"/>
            <a:ext cx="5298209" cy="1661993"/>
          </a:xfrm>
        </p:spPr>
        <p:txBody>
          <a:bodyPr/>
          <a:lstStyle/>
          <a:p>
            <a:r>
              <a:rPr lang="en-US" sz="4800" dirty="0" smtClean="0"/>
              <a:t>The Time is NOW</a:t>
            </a:r>
            <a:endParaRPr lang="en-US" sz="4800" dirty="0"/>
          </a:p>
        </p:txBody>
      </p:sp>
      <p:sp>
        <p:nvSpPr>
          <p:cNvPr id="5" name="Content Placeholder 8"/>
          <p:cNvSpPr txBox="1">
            <a:spLocks/>
          </p:cNvSpPr>
          <p:nvPr/>
        </p:nvSpPr>
        <p:spPr>
          <a:xfrm>
            <a:off x="520699" y="3852830"/>
            <a:ext cx="5079333" cy="1364936"/>
          </a:xfrm>
          <a:prstGeom prst="rect">
            <a:avLst/>
          </a:prstGeom>
        </p:spPr>
        <p:txBody>
          <a:bodyPr vert="horz" lIns="0" tIns="0" rIns="0" bIns="0" rtlCol="0">
            <a:noAutofit/>
          </a:bodyPr>
          <a:lstStyle>
            <a:defPPr>
              <a:defRPr lang="en-US"/>
            </a:defPPr>
            <a:lvl1pPr marR="0" indent="0" fontAlgn="auto">
              <a:lnSpc>
                <a:spcPct val="90000"/>
              </a:lnSpc>
              <a:spcBef>
                <a:spcPts val="1200"/>
              </a:spcBef>
              <a:spcAft>
                <a:spcPts val="0"/>
              </a:spcAft>
              <a:buClrTx/>
              <a:buSzPct val="80000"/>
              <a:buFont typeface="Arial" pitchFamily="34" charset="0"/>
              <a:buNone/>
              <a:tabLst/>
              <a:defRPr sz="1600" spc="0" baseline="0">
                <a:solidFill>
                  <a:schemeClr val="bg1"/>
                </a:solidFill>
                <a:cs typeface="Segoe UI" pitchFamily="34" charset="0"/>
              </a:defRPr>
            </a:lvl1pPr>
            <a:lvl2pPr marL="914240" marR="0" indent="-380933" fontAlgn="auto">
              <a:lnSpc>
                <a:spcPct val="90000"/>
              </a:lnSpc>
              <a:spcBef>
                <a:spcPct val="20000"/>
              </a:spcBef>
              <a:spcAft>
                <a:spcPts val="0"/>
              </a:spcAft>
              <a:buClrTx/>
              <a:buSzPct val="90000"/>
              <a:buFont typeface="Wingdings" pitchFamily="2" charset="2"/>
              <a:buChar char=""/>
              <a:tabLst/>
              <a:defRPr sz="2100" spc="0" baseline="0">
                <a:solidFill>
                  <a:schemeClr val="bg2">
                    <a:lumMod val="50000"/>
                  </a:schemeClr>
                </a:solidFill>
                <a:cs typeface="Arial" pitchFamily="34" charset="0"/>
              </a:defRPr>
            </a:lvl2pPr>
            <a:lvl3pPr marL="914240" marR="0" indent="-228560" fontAlgn="auto">
              <a:lnSpc>
                <a:spcPct val="90000"/>
              </a:lnSpc>
              <a:spcBef>
                <a:spcPct val="20000"/>
              </a:spcBef>
              <a:spcAft>
                <a:spcPts val="0"/>
              </a:spcAft>
              <a:buClrTx/>
              <a:buSzPct val="90000"/>
              <a:buFont typeface="Wingdings" pitchFamily="2" charset="2"/>
              <a:buChar char=""/>
              <a:tabLst>
                <a:tab pos="798513" algn="l"/>
              </a:tabLst>
              <a:defRPr sz="1900" spc="0" baseline="0">
                <a:solidFill>
                  <a:schemeClr val="bg2">
                    <a:lumMod val="50000"/>
                  </a:schemeClr>
                </a:solidFill>
                <a:cs typeface="Arial" pitchFamily="34" charset="0"/>
              </a:defRPr>
            </a:lvl3pPr>
            <a:lvl4pPr marL="1218987" marR="0" indent="-228560" fontAlgn="auto">
              <a:lnSpc>
                <a:spcPct val="90000"/>
              </a:lnSpc>
              <a:spcBef>
                <a:spcPct val="20000"/>
              </a:spcBef>
              <a:spcAft>
                <a:spcPts val="0"/>
              </a:spcAft>
              <a:buClrTx/>
              <a:buSzPct val="90000"/>
              <a:buFont typeface="Wingdings" pitchFamily="2" charset="2"/>
              <a:buChar char=""/>
              <a:tabLst/>
              <a:defRPr sz="1600" spc="0" baseline="0">
                <a:solidFill>
                  <a:schemeClr val="bg2">
                    <a:lumMod val="50000"/>
                  </a:schemeClr>
                </a:solidFill>
                <a:cs typeface="Arial" pitchFamily="34" charset="0"/>
              </a:defRPr>
            </a:lvl4pPr>
            <a:lvl5pPr marL="1447547" marR="0" indent="-228560" fontAlgn="auto">
              <a:lnSpc>
                <a:spcPct val="90000"/>
              </a:lnSpc>
              <a:spcBef>
                <a:spcPct val="20000"/>
              </a:spcBef>
              <a:spcAft>
                <a:spcPts val="0"/>
              </a:spcAft>
              <a:buClrTx/>
              <a:buSzPct val="90000"/>
              <a:buFont typeface="Wingdings" pitchFamily="2" charset="2"/>
              <a:buChar char=""/>
              <a:tabLst>
                <a:tab pos="1255713" algn="l"/>
              </a:tabLst>
              <a:defRPr sz="1600" spc="0" baseline="0">
                <a:solidFill>
                  <a:schemeClr val="bg2">
                    <a:lumMod val="50000"/>
                  </a:schemeClr>
                </a:solidFill>
                <a:cs typeface="Arial" pitchFamily="34" charset="0"/>
              </a:defRPr>
            </a:lvl5pPr>
            <a:lvl6pPr marL="2514499" indent="-228591">
              <a:spcBef>
                <a:spcPct val="20000"/>
              </a:spcBef>
              <a:buFont typeface="Arial" pitchFamily="34" charset="0"/>
              <a:buChar char="•"/>
              <a:defRPr sz="2100"/>
            </a:lvl6pPr>
            <a:lvl7pPr marL="2971681" indent="-228591">
              <a:spcBef>
                <a:spcPct val="20000"/>
              </a:spcBef>
              <a:buFont typeface="Arial" pitchFamily="34" charset="0"/>
              <a:buChar char="•"/>
              <a:defRPr sz="2100"/>
            </a:lvl7pPr>
            <a:lvl8pPr marL="3428863" indent="-228591">
              <a:spcBef>
                <a:spcPct val="20000"/>
              </a:spcBef>
              <a:buFont typeface="Arial" pitchFamily="34" charset="0"/>
              <a:buChar char="•"/>
              <a:defRPr sz="2100"/>
            </a:lvl8pPr>
            <a:lvl9pPr marL="3886045" indent="-228591">
              <a:spcBef>
                <a:spcPct val="20000"/>
              </a:spcBef>
              <a:buFont typeface="Arial" pitchFamily="34" charset="0"/>
              <a:buChar char="•"/>
              <a:defRPr sz="2100"/>
            </a:lvl9pPr>
          </a:lstStyle>
          <a:p>
            <a:r>
              <a:rPr lang="en-US" sz="2400" spc="-70" dirty="0">
                <a:cs typeface="+mn-cs"/>
              </a:rPr>
              <a:t>Add Office 365 to your </a:t>
            </a:r>
            <a:r>
              <a:rPr lang="en-US" sz="2400" spc="-70" dirty="0" smtClean="0">
                <a:cs typeface="+mn-cs"/>
              </a:rPr>
              <a:t>EA.</a:t>
            </a:r>
            <a:endParaRPr lang="en-US" sz="2400" spc="-70" dirty="0">
              <a:cs typeface="+mn-cs"/>
            </a:endParaRPr>
          </a:p>
          <a:p>
            <a:r>
              <a:rPr lang="en-US" sz="2400" spc="-70" dirty="0" smtClean="0">
                <a:cs typeface="+mn-cs"/>
              </a:rPr>
              <a:t>Microsoft </a:t>
            </a:r>
            <a:r>
              <a:rPr lang="en-US" sz="2400" spc="-70" dirty="0">
                <a:cs typeface="+mn-cs"/>
              </a:rPr>
              <a:t>will help offset your deployment </a:t>
            </a:r>
            <a:r>
              <a:rPr lang="en-US" sz="2400" spc="-70" dirty="0" smtClean="0">
                <a:cs typeface="+mn-cs"/>
              </a:rPr>
              <a:t>cost.</a:t>
            </a:r>
            <a:endParaRPr lang="en-US" sz="2400" spc="-70" dirty="0">
              <a:cs typeface="+mn-cs"/>
            </a:endParaRPr>
          </a:p>
          <a:p>
            <a:endParaRPr lang="en-US" sz="2400" i="1" spc="-70" dirty="0" smtClean="0">
              <a:cs typeface="+mn-cs"/>
            </a:endParaRPr>
          </a:p>
        </p:txBody>
      </p:sp>
      <p:sp>
        <p:nvSpPr>
          <p:cNvPr id="6" name="TextBox 5"/>
          <p:cNvSpPr txBox="1"/>
          <p:nvPr/>
        </p:nvSpPr>
        <p:spPr>
          <a:xfrm>
            <a:off x="6429977" y="284405"/>
            <a:ext cx="3965060" cy="492443"/>
          </a:xfrm>
          <a:prstGeom prst="rect">
            <a:avLst/>
          </a:prstGeom>
          <a:noFill/>
        </p:spPr>
        <p:txBody>
          <a:bodyPr wrap="none" lIns="0" tIns="0" rIns="0" bIns="0" rtlCol="0">
            <a:spAutoFit/>
          </a:bodyPr>
          <a:lstStyle/>
          <a:p>
            <a:r>
              <a:rPr lang="en-US" sz="3200" spc="-100" dirty="0">
                <a:ln w="3175">
                  <a:noFill/>
                </a:ln>
                <a:gradFill>
                  <a:gsLst>
                    <a:gs pos="1250">
                      <a:schemeClr val="tx2"/>
                    </a:gs>
                    <a:gs pos="100000">
                      <a:schemeClr val="tx2"/>
                    </a:gs>
                  </a:gsLst>
                  <a:lin ang="5400000" scaled="0"/>
                </a:gradFill>
                <a:latin typeface="+mj-lt"/>
                <a:cs typeface="Arial" charset="0"/>
              </a:rPr>
              <a:t>For CAL Suite Customers</a:t>
            </a:r>
          </a:p>
        </p:txBody>
      </p:sp>
      <p:graphicFrame>
        <p:nvGraphicFramePr>
          <p:cNvPr id="8" name="Table 7"/>
          <p:cNvGraphicFramePr>
            <a:graphicFrameLocks noGrp="1"/>
          </p:cNvGraphicFramePr>
          <p:nvPr>
            <p:extLst>
              <p:ext uri="{D42A27DB-BD31-4B8C-83A1-F6EECF244321}">
                <p14:modId xmlns:p14="http://schemas.microsoft.com/office/powerpoint/2010/main" val="1061850427"/>
              </p:ext>
            </p:extLst>
          </p:nvPr>
        </p:nvGraphicFramePr>
        <p:xfrm>
          <a:off x="6450244" y="1842655"/>
          <a:ext cx="5284556" cy="2159880"/>
        </p:xfrm>
        <a:graphic>
          <a:graphicData uri="http://schemas.openxmlformats.org/drawingml/2006/table">
            <a:tbl>
              <a:tblPr firstRow="1" bandRow="1">
                <a:tableStyleId>{69012ECD-51FC-41F1-AA8D-1B2483CD663E}</a:tableStyleId>
              </a:tblPr>
              <a:tblGrid>
                <a:gridCol w="2654342"/>
                <a:gridCol w="2630214"/>
              </a:tblGrid>
              <a:tr h="516760">
                <a:tc>
                  <a:txBody>
                    <a:bodyPr/>
                    <a:lstStyle/>
                    <a:p>
                      <a:pPr algn="ctr">
                        <a:lnSpc>
                          <a:spcPts val="1700"/>
                        </a:lnSpc>
                      </a:pPr>
                      <a:endParaRPr lang="en-US" sz="2400" dirty="0">
                        <a:latin typeface="+mn-lt"/>
                      </a:endParaRPr>
                    </a:p>
                  </a:txBody>
                  <a:tcPr marL="0" marR="0" marT="0" marB="0" anchor="ctr">
                    <a:lnR w="12700" cap="flat" cmpd="sng" algn="ctr">
                      <a:solidFill>
                        <a:schemeClr val="tx2"/>
                      </a:solidFill>
                      <a:prstDash val="solid"/>
                      <a:round/>
                      <a:headEnd type="none" w="med" len="med"/>
                      <a:tailEnd type="none" w="med" len="med"/>
                    </a:lnR>
                  </a:tcPr>
                </a:tc>
                <a:tc>
                  <a:txBody>
                    <a:bodyPr/>
                    <a:lstStyle/>
                    <a:p>
                      <a:pPr algn="ctr">
                        <a:lnSpc>
                          <a:spcPts val="1700"/>
                        </a:lnSpc>
                      </a:pPr>
                      <a:r>
                        <a:rPr lang="en-US" sz="2400" b="0" dirty="0" smtClean="0">
                          <a:latin typeface="+mn-lt"/>
                        </a:rPr>
                        <a:t>Your EA License</a:t>
                      </a:r>
                      <a:endParaRPr lang="en-US" sz="2400" b="0" dirty="0">
                        <a:latin typeface="+mn-lt"/>
                      </a:endParaRPr>
                    </a:p>
                  </a:txBody>
                  <a:tcPr marL="0" marR="0" marT="0" marB="0" anchor="ctr">
                    <a:lnL w="12700" cap="flat" cmpd="sng" algn="ctr">
                      <a:solidFill>
                        <a:schemeClr val="tx2"/>
                      </a:solidFill>
                      <a:prstDash val="solid"/>
                      <a:round/>
                      <a:headEnd type="none" w="med" len="med"/>
                      <a:tailEnd type="none" w="med" len="med"/>
                    </a:lnL>
                  </a:tcPr>
                </a:tc>
              </a:tr>
              <a:tr h="516760">
                <a:tc>
                  <a:txBody>
                    <a:bodyPr/>
                    <a:lstStyle/>
                    <a:p>
                      <a:pPr marL="117475" marR="0" lvl="1" indent="0" algn="ctr" defTabSz="914363" rtl="0" eaLnBrk="1" fontAlgn="auto" latinLnBrk="0" hangingPunct="1">
                        <a:lnSpc>
                          <a:spcPts val="1700"/>
                        </a:lnSpc>
                        <a:spcBef>
                          <a:spcPts val="0"/>
                        </a:spcBef>
                        <a:spcAft>
                          <a:spcPts val="800"/>
                        </a:spcAft>
                        <a:buClrTx/>
                        <a:buSzTx/>
                        <a:buFontTx/>
                        <a:buNone/>
                        <a:tabLst>
                          <a:tab pos="233363" algn="l"/>
                        </a:tabLst>
                        <a:defRPr/>
                      </a:pPr>
                      <a:r>
                        <a:rPr lang="en-US" sz="2000" kern="1200" spc="-70" dirty="0" smtClean="0">
                          <a:solidFill>
                            <a:schemeClr val="bg1"/>
                          </a:solidFill>
                          <a:latin typeface="+mn-lt"/>
                          <a:ea typeface="+mn-ea"/>
                          <a:cs typeface="+mn-cs"/>
                        </a:rPr>
                        <a:t>Service Plan</a:t>
                      </a:r>
                    </a:p>
                  </a:txBody>
                  <a:tcPr marL="0" marR="0" marT="0" marB="0" anchor="ctr">
                    <a:lnR w="12700" cap="flat" cmpd="sng" algn="ctr">
                      <a:solidFill>
                        <a:schemeClr val="tx2"/>
                      </a:solidFill>
                      <a:prstDash val="solid"/>
                      <a:round/>
                      <a:headEnd type="none" w="med" len="med"/>
                      <a:tailEnd type="none" w="med" len="med"/>
                    </a:lnR>
                    <a:solidFill>
                      <a:schemeClr val="tx1">
                        <a:lumMod val="50000"/>
                        <a:lumOff val="50000"/>
                      </a:schemeClr>
                    </a:solidFill>
                  </a:tcPr>
                </a:tc>
                <a:tc>
                  <a:txBody>
                    <a:bodyPr/>
                    <a:lstStyle/>
                    <a:p>
                      <a:pPr marL="117475" lvl="1" algn="ctr" defTabSz="914363" rtl="0" eaLnBrk="1" latinLnBrk="0" hangingPunct="1">
                        <a:lnSpc>
                          <a:spcPts val="1700"/>
                        </a:lnSpc>
                        <a:spcAft>
                          <a:spcPts val="800"/>
                        </a:spcAft>
                        <a:tabLst>
                          <a:tab pos="233363" algn="l"/>
                        </a:tabLst>
                      </a:pPr>
                      <a:r>
                        <a:rPr lang="en-US" sz="2000" kern="1200" spc="-70" dirty="0" smtClean="0">
                          <a:solidFill>
                            <a:schemeClr val="bg1"/>
                          </a:solidFill>
                          <a:latin typeface="+mn-lt"/>
                          <a:ea typeface="+mn-ea"/>
                          <a:cs typeface="+mn-cs"/>
                        </a:rPr>
                        <a:t>Core</a:t>
                      </a:r>
                      <a:r>
                        <a:rPr lang="en-US" sz="2000" kern="1200" spc="-70" baseline="0" dirty="0" smtClean="0">
                          <a:solidFill>
                            <a:schemeClr val="bg1"/>
                          </a:solidFill>
                          <a:latin typeface="+mn-lt"/>
                          <a:ea typeface="+mn-ea"/>
                          <a:cs typeface="+mn-cs"/>
                        </a:rPr>
                        <a:t> </a:t>
                      </a:r>
                      <a:r>
                        <a:rPr lang="en-US" sz="2000" kern="1200" spc="-70" dirty="0" smtClean="0">
                          <a:solidFill>
                            <a:schemeClr val="bg1"/>
                          </a:solidFill>
                          <a:latin typeface="+mn-lt"/>
                          <a:ea typeface="+mn-ea"/>
                          <a:cs typeface="+mn-cs"/>
                        </a:rPr>
                        <a:t>CAL + Office</a:t>
                      </a:r>
                      <a:endParaRPr lang="en-US" sz="2000" kern="1200" spc="-70" dirty="0">
                        <a:solidFill>
                          <a:schemeClr val="bg1"/>
                        </a:solidFill>
                        <a:latin typeface="+mn-lt"/>
                        <a:ea typeface="+mn-ea"/>
                        <a:cs typeface="+mn-cs"/>
                      </a:endParaRPr>
                    </a:p>
                  </a:txBody>
                  <a:tcPr marL="0" marR="0" marT="0" marB="0" anchor="ctr">
                    <a:lnL w="12700" cap="flat" cmpd="sng" algn="ctr">
                      <a:solidFill>
                        <a:schemeClr val="tx2"/>
                      </a:solidFill>
                      <a:prstDash val="solid"/>
                      <a:round/>
                      <a:headEnd type="none" w="med" len="med"/>
                      <a:tailEnd type="none" w="med" len="med"/>
                    </a:lnL>
                    <a:solidFill>
                      <a:schemeClr val="tx1">
                        <a:lumMod val="50000"/>
                        <a:lumOff val="50000"/>
                      </a:schemeClr>
                    </a:solidFill>
                  </a:tcPr>
                </a:tc>
              </a:tr>
              <a:tr h="516760">
                <a:tc>
                  <a:txBody>
                    <a:bodyPr/>
                    <a:lstStyle/>
                    <a:p>
                      <a:pPr marL="117475" lvl="1" algn="l" defTabSz="914363" rtl="0" eaLnBrk="1" latinLnBrk="0" hangingPunct="1">
                        <a:spcAft>
                          <a:spcPts val="800"/>
                        </a:spcAft>
                        <a:tabLst>
                          <a:tab pos="233363" algn="l"/>
                        </a:tabLst>
                      </a:pPr>
                      <a:r>
                        <a:rPr lang="en-US" sz="2000" kern="1200" spc="-70" dirty="0" smtClean="0">
                          <a:gradFill>
                            <a:gsLst>
                              <a:gs pos="2917">
                                <a:schemeClr val="bg2"/>
                              </a:gs>
                              <a:gs pos="95000">
                                <a:schemeClr val="bg2"/>
                              </a:gs>
                            </a:gsLst>
                            <a:lin ang="5400000" scaled="0"/>
                          </a:gradFill>
                          <a:latin typeface="+mn-lt"/>
                          <a:ea typeface="+mn-ea"/>
                          <a:cs typeface="+mn-cs"/>
                        </a:rPr>
                        <a:t>Office 365 E3</a:t>
                      </a:r>
                      <a:endParaRPr lang="en-US" sz="2000" kern="1200" spc="-70" dirty="0">
                        <a:gradFill>
                          <a:gsLst>
                            <a:gs pos="2917">
                              <a:schemeClr val="bg2"/>
                            </a:gs>
                            <a:gs pos="95000">
                              <a:schemeClr val="bg2"/>
                            </a:gs>
                          </a:gsLst>
                          <a:lin ang="5400000" scaled="0"/>
                        </a:gradFill>
                        <a:latin typeface="+mn-lt"/>
                        <a:ea typeface="+mn-ea"/>
                        <a:cs typeface="+mn-cs"/>
                      </a:endParaRPr>
                    </a:p>
                  </a:txBody>
                  <a:tcPr marL="27432" marR="27432" marT="0" marB="0" anchor="ctr">
                    <a:lnR w="12700" cap="flat" cmpd="sng" algn="ctr">
                      <a:solidFill>
                        <a:schemeClr val="tx2"/>
                      </a:solidFill>
                      <a:prstDash val="solid"/>
                      <a:round/>
                      <a:headEnd type="none" w="med" len="med"/>
                      <a:tailEnd type="none" w="med" len="med"/>
                    </a:lnR>
                  </a:tcPr>
                </a:tc>
                <a:tc>
                  <a:txBody>
                    <a:bodyPr/>
                    <a:lstStyle/>
                    <a:p>
                      <a:pPr marL="117475" marR="0" lvl="1" indent="0" algn="l" defTabSz="914363" rtl="0" eaLnBrk="1" fontAlgn="auto" latinLnBrk="0" hangingPunct="1">
                        <a:lnSpc>
                          <a:spcPct val="100000"/>
                        </a:lnSpc>
                        <a:spcBef>
                          <a:spcPts val="0"/>
                        </a:spcBef>
                        <a:spcAft>
                          <a:spcPts val="800"/>
                        </a:spcAft>
                        <a:buClrTx/>
                        <a:buSzTx/>
                        <a:buFontTx/>
                        <a:buNone/>
                        <a:tabLst>
                          <a:tab pos="233363" algn="l"/>
                        </a:tabLst>
                        <a:defRPr/>
                      </a:pPr>
                      <a:r>
                        <a:rPr lang="en-US" sz="2000" kern="1200" spc="-70" dirty="0" smtClean="0">
                          <a:gradFill>
                            <a:gsLst>
                              <a:gs pos="2917">
                                <a:schemeClr val="bg2"/>
                              </a:gs>
                              <a:gs pos="95000">
                                <a:schemeClr val="bg2"/>
                              </a:gs>
                            </a:gsLst>
                            <a:lin ang="5400000" scaled="0"/>
                          </a:gradFill>
                          <a:latin typeface="+mn-lt"/>
                          <a:ea typeface="+mn-ea"/>
                          <a:cs typeface="+mn-cs"/>
                        </a:rPr>
                        <a:t>$4.50 per user/month</a:t>
                      </a:r>
                    </a:p>
                  </a:txBody>
                  <a:tcPr marL="27432" marR="182880" marT="0" marB="0" anchor="ctr">
                    <a:lnL w="12700" cap="flat" cmpd="sng" algn="ctr">
                      <a:solidFill>
                        <a:schemeClr val="tx2"/>
                      </a:solidFill>
                      <a:prstDash val="solid"/>
                      <a:round/>
                      <a:headEnd type="none" w="med" len="med"/>
                      <a:tailEnd type="none" w="med" len="med"/>
                    </a:lnL>
                  </a:tcPr>
                </a:tc>
              </a:tr>
              <a:tr h="516760">
                <a:tc>
                  <a:txBody>
                    <a:bodyPr/>
                    <a:lstStyle/>
                    <a:p>
                      <a:pPr marL="117475" lvl="1" algn="l" defTabSz="914363" rtl="0" eaLnBrk="1" latinLnBrk="0" hangingPunct="1">
                        <a:spcAft>
                          <a:spcPts val="800"/>
                        </a:spcAft>
                        <a:tabLst>
                          <a:tab pos="233363" algn="l"/>
                        </a:tabLst>
                      </a:pPr>
                      <a:r>
                        <a:rPr lang="en-US" sz="2000" kern="1200" spc="-70" dirty="0" smtClean="0">
                          <a:gradFill>
                            <a:gsLst>
                              <a:gs pos="2917">
                                <a:schemeClr val="bg2"/>
                              </a:gs>
                              <a:gs pos="95000">
                                <a:schemeClr val="bg2"/>
                              </a:gs>
                            </a:gsLst>
                            <a:lin ang="5400000" scaled="0"/>
                          </a:gradFill>
                          <a:latin typeface="+mn-lt"/>
                          <a:ea typeface="+mn-ea"/>
                          <a:cs typeface="+mn-cs"/>
                        </a:rPr>
                        <a:t>Exchange Online Plan 1</a:t>
                      </a:r>
                      <a:endParaRPr lang="en-US" sz="2000" kern="1200" spc="-70" dirty="0">
                        <a:gradFill>
                          <a:gsLst>
                            <a:gs pos="2917">
                              <a:schemeClr val="bg2"/>
                            </a:gs>
                            <a:gs pos="95000">
                              <a:schemeClr val="bg2"/>
                            </a:gs>
                          </a:gsLst>
                          <a:lin ang="5400000" scaled="0"/>
                        </a:gradFill>
                        <a:latin typeface="+mn-lt"/>
                        <a:ea typeface="+mn-ea"/>
                        <a:cs typeface="+mn-cs"/>
                      </a:endParaRPr>
                    </a:p>
                  </a:txBody>
                  <a:tcPr marL="27432" marR="27432" marT="0" marB="0" anchor="ctr">
                    <a:lnR w="12700" cap="flat" cmpd="sng" algn="ctr">
                      <a:solidFill>
                        <a:schemeClr val="tx2"/>
                      </a:solidFill>
                      <a:prstDash val="solid"/>
                      <a:round/>
                      <a:headEnd type="none" w="med" len="med"/>
                      <a:tailEnd type="none" w="med" len="med"/>
                    </a:lnR>
                  </a:tcPr>
                </a:tc>
                <a:tc>
                  <a:txBody>
                    <a:bodyPr/>
                    <a:lstStyle/>
                    <a:p>
                      <a:pPr marL="117475" marR="0" lvl="1" indent="0" algn="l" defTabSz="914363" rtl="0" eaLnBrk="1" fontAlgn="auto" latinLnBrk="0" hangingPunct="1">
                        <a:lnSpc>
                          <a:spcPct val="100000"/>
                        </a:lnSpc>
                        <a:spcBef>
                          <a:spcPts val="0"/>
                        </a:spcBef>
                        <a:spcAft>
                          <a:spcPts val="800"/>
                        </a:spcAft>
                        <a:buClrTx/>
                        <a:buSzTx/>
                        <a:buFontTx/>
                        <a:buNone/>
                        <a:tabLst>
                          <a:tab pos="233363" algn="l"/>
                        </a:tabLst>
                        <a:defRPr/>
                      </a:pPr>
                      <a:r>
                        <a:rPr lang="en-US" sz="2000" kern="1200" spc="-70" dirty="0" smtClean="0">
                          <a:gradFill>
                            <a:gsLst>
                              <a:gs pos="2917">
                                <a:schemeClr val="bg2"/>
                              </a:gs>
                              <a:gs pos="95000">
                                <a:schemeClr val="bg2"/>
                              </a:gs>
                            </a:gsLst>
                            <a:lin ang="5400000" scaled="0"/>
                          </a:gradFill>
                          <a:latin typeface="+mn-lt"/>
                          <a:ea typeface="+mn-ea"/>
                          <a:cs typeface="+mn-cs"/>
                        </a:rPr>
                        <a:t>$1.50</a:t>
                      </a:r>
                      <a:r>
                        <a:rPr lang="en-US" sz="2000" kern="1200" spc="-70" baseline="0" dirty="0" smtClean="0">
                          <a:gradFill>
                            <a:gsLst>
                              <a:gs pos="2917">
                                <a:schemeClr val="bg2"/>
                              </a:gs>
                              <a:gs pos="95000">
                                <a:schemeClr val="bg2"/>
                              </a:gs>
                            </a:gsLst>
                            <a:lin ang="5400000" scaled="0"/>
                          </a:gradFill>
                          <a:latin typeface="+mn-lt"/>
                          <a:ea typeface="+mn-ea"/>
                          <a:cs typeface="+mn-cs"/>
                        </a:rPr>
                        <a:t> </a:t>
                      </a:r>
                      <a:r>
                        <a:rPr lang="en-US" sz="2000" kern="1200" spc="-70" dirty="0" smtClean="0">
                          <a:gradFill>
                            <a:gsLst>
                              <a:gs pos="2917">
                                <a:schemeClr val="bg2"/>
                              </a:gs>
                              <a:gs pos="95000">
                                <a:schemeClr val="bg2"/>
                              </a:gs>
                            </a:gsLst>
                            <a:lin ang="5400000" scaled="0"/>
                          </a:gradFill>
                          <a:latin typeface="+mn-lt"/>
                          <a:ea typeface="+mn-ea"/>
                          <a:cs typeface="+mn-cs"/>
                        </a:rPr>
                        <a:t>per user/month</a:t>
                      </a:r>
                    </a:p>
                  </a:txBody>
                  <a:tcPr marL="27432" marR="182880" marT="0" marB="0" anchor="ctr">
                    <a:lnL w="12700" cap="flat" cmpd="sng" algn="ctr">
                      <a:solidFill>
                        <a:schemeClr val="tx2"/>
                      </a:solidFill>
                      <a:prstDash val="solid"/>
                      <a:round/>
                      <a:headEnd type="none" w="med" len="med"/>
                      <a:tailEnd type="none" w="med" len="med"/>
                    </a:lnL>
                  </a:tcPr>
                </a:tc>
              </a:tr>
            </a:tbl>
          </a:graphicData>
        </a:graphic>
      </p:graphicFrame>
      <p:sp>
        <p:nvSpPr>
          <p:cNvPr id="4" name="Rectangle 3"/>
          <p:cNvSpPr/>
          <p:nvPr/>
        </p:nvSpPr>
        <p:spPr bwMode="auto">
          <a:xfrm>
            <a:off x="6224698" y="1360482"/>
            <a:ext cx="5779245" cy="4667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45720" bIns="45720" numCol="1" spcCol="0" rtlCol="0" fromWordArt="0" anchor="t" anchorCtr="0" forceAA="0" compatLnSpc="1">
            <a:prstTxWarp prst="textNoShape">
              <a:avLst/>
            </a:prstTxWarp>
            <a:noAutofit/>
          </a:bodyPr>
          <a:lstStyle/>
          <a:p>
            <a:pPr defTabSz="914099" fontAlgn="base">
              <a:spcBef>
                <a:spcPct val="0"/>
              </a:spcBef>
              <a:spcAft>
                <a:spcPct val="0"/>
              </a:spcAft>
            </a:pPr>
            <a:endParaRPr lang="en-US" sz="1600" i="1" spc="-70" dirty="0">
              <a:solidFill>
                <a:schemeClr val="tx1">
                  <a:lumMod val="50000"/>
                  <a:lumOff val="50000"/>
                </a:schemeClr>
              </a:solidFill>
            </a:endParaRPr>
          </a:p>
        </p:txBody>
      </p:sp>
      <p:sp>
        <p:nvSpPr>
          <p:cNvPr id="20" name="Rectangle 19"/>
          <p:cNvSpPr/>
          <p:nvPr/>
        </p:nvSpPr>
        <p:spPr bwMode="auto">
          <a:xfrm>
            <a:off x="6224698" y="5044878"/>
            <a:ext cx="4094051" cy="101451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45720" bIns="45720" numCol="1" spcCol="0" rtlCol="0" fromWordArt="0" anchor="t" anchorCtr="0" forceAA="0" compatLnSpc="1">
            <a:prstTxWarp prst="textNoShape">
              <a:avLst/>
            </a:prstTxWarp>
            <a:noAutofit/>
          </a:bodyPr>
          <a:lstStyle/>
          <a:p>
            <a:pPr marL="117475" lvl="1">
              <a:spcAft>
                <a:spcPts val="800"/>
              </a:spcAft>
              <a:tabLst>
                <a:tab pos="233363" algn="l"/>
              </a:tabLst>
            </a:pPr>
            <a:r>
              <a:rPr lang="en-US" sz="2000" spc="-70" dirty="0" smtClean="0">
                <a:gradFill>
                  <a:gsLst>
                    <a:gs pos="2917">
                      <a:schemeClr val="bg2"/>
                    </a:gs>
                    <a:gs pos="95000">
                      <a:schemeClr val="bg2"/>
                    </a:gs>
                  </a:gsLst>
                  <a:lin ang="5400000" scaled="0"/>
                </a:gradFill>
              </a:rPr>
              <a:t>Minimum </a:t>
            </a:r>
            <a:r>
              <a:rPr lang="en-US" sz="2000" spc="-70" dirty="0">
                <a:gradFill>
                  <a:gsLst>
                    <a:gs pos="2917">
                      <a:schemeClr val="bg2"/>
                    </a:gs>
                    <a:gs pos="95000">
                      <a:schemeClr val="bg2"/>
                    </a:gs>
                  </a:gsLst>
                  <a:lin ang="5400000" scaled="0"/>
                </a:gradFill>
              </a:rPr>
              <a:t>250 seats</a:t>
            </a:r>
          </a:p>
          <a:p>
            <a:pPr marL="117475" lvl="1">
              <a:spcAft>
                <a:spcPts val="800"/>
              </a:spcAft>
              <a:tabLst>
                <a:tab pos="233363" algn="l"/>
              </a:tabLst>
            </a:pPr>
            <a:r>
              <a:rPr lang="en-US" sz="2000" spc="-70" dirty="0">
                <a:gradFill>
                  <a:gsLst>
                    <a:gs pos="2917">
                      <a:schemeClr val="bg2"/>
                    </a:gs>
                    <a:gs pos="95000">
                      <a:schemeClr val="bg2"/>
                    </a:gs>
                  </a:gsLst>
                  <a:lin ang="5400000" scaled="0"/>
                </a:gradFill>
              </a:rPr>
              <a:t>$40 per seat for first 3,000 seats </a:t>
            </a:r>
            <a:endParaRPr lang="en-US" sz="2000" spc="-70" baseline="30000" dirty="0">
              <a:gradFill>
                <a:gsLst>
                  <a:gs pos="2917">
                    <a:schemeClr val="bg2"/>
                  </a:gs>
                  <a:gs pos="95000">
                    <a:schemeClr val="bg2"/>
                  </a:gs>
                </a:gsLst>
                <a:lin ang="5400000" scaled="0"/>
              </a:gradFill>
            </a:endParaRPr>
          </a:p>
          <a:p>
            <a:pPr marL="117475" lvl="1">
              <a:spcAft>
                <a:spcPts val="800"/>
              </a:spcAft>
              <a:tabLst>
                <a:tab pos="233363" algn="l"/>
              </a:tabLst>
            </a:pPr>
            <a:r>
              <a:rPr lang="en-US" sz="2000" spc="-70" dirty="0">
                <a:gradFill>
                  <a:gsLst>
                    <a:gs pos="2917">
                      <a:schemeClr val="bg2"/>
                    </a:gs>
                    <a:gs pos="95000">
                      <a:schemeClr val="bg2"/>
                    </a:gs>
                  </a:gsLst>
                  <a:lin ang="5400000" scaled="0"/>
                </a:gradFill>
              </a:rPr>
              <a:t>$5 per seat for each additional seat</a:t>
            </a:r>
          </a:p>
          <a:p>
            <a:pPr defTabSz="914099" fontAlgn="base">
              <a:spcBef>
                <a:spcPct val="0"/>
              </a:spcBef>
              <a:spcAft>
                <a:spcPts val="800"/>
              </a:spcAft>
            </a:pPr>
            <a:endParaRPr lang="en-US" sz="2000" spc="-70" dirty="0">
              <a:solidFill>
                <a:schemeClr val="tx1">
                  <a:lumMod val="50000"/>
                  <a:lumOff val="50000"/>
                </a:schemeClr>
              </a:solidFill>
            </a:endParaRPr>
          </a:p>
        </p:txBody>
      </p:sp>
      <p:sp>
        <p:nvSpPr>
          <p:cNvPr id="12" name="Rectangle 11"/>
          <p:cNvSpPr/>
          <p:nvPr/>
        </p:nvSpPr>
        <p:spPr bwMode="auto">
          <a:xfrm>
            <a:off x="6224698" y="4008785"/>
            <a:ext cx="5630972" cy="4667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45720" bIns="45720" numCol="1" spcCol="0" rtlCol="0" fromWordArt="0" anchor="t" anchorCtr="0" forceAA="0" compatLnSpc="1">
            <a:prstTxWarp prst="textNoShape">
              <a:avLst/>
            </a:prstTxWarp>
            <a:noAutofit/>
          </a:bodyPr>
          <a:lstStyle/>
          <a:p>
            <a:pPr defTabSz="914099" fontAlgn="base">
              <a:spcBef>
                <a:spcPct val="0"/>
              </a:spcBef>
              <a:spcAft>
                <a:spcPct val="0"/>
              </a:spcAft>
            </a:pPr>
            <a:endParaRPr lang="en-US" sz="1400" i="1" spc="-70" dirty="0">
              <a:solidFill>
                <a:schemeClr val="tx1">
                  <a:lumMod val="50000"/>
                  <a:lumOff val="50000"/>
                </a:schemeClr>
              </a:solidFill>
            </a:endParaRPr>
          </a:p>
        </p:txBody>
      </p:sp>
      <p:sp>
        <p:nvSpPr>
          <p:cNvPr id="9" name="Rectangle 8"/>
          <p:cNvSpPr/>
          <p:nvPr/>
        </p:nvSpPr>
        <p:spPr>
          <a:xfrm>
            <a:off x="6429656" y="4535298"/>
            <a:ext cx="2981907" cy="461665"/>
          </a:xfrm>
          <a:prstGeom prst="rect">
            <a:avLst/>
          </a:prstGeom>
        </p:spPr>
        <p:txBody>
          <a:bodyPr wrap="none">
            <a:spAutoFit/>
          </a:bodyPr>
          <a:lstStyle/>
          <a:p>
            <a:pPr algn="ctr" defTabSz="914099" fontAlgn="base">
              <a:spcBef>
                <a:spcPts val="1200"/>
              </a:spcBef>
              <a:spcAft>
                <a:spcPct val="0"/>
              </a:spcAft>
            </a:pPr>
            <a:r>
              <a:rPr lang="en-US" sz="2400" spc="-100" dirty="0">
                <a:ln w="3175">
                  <a:noFill/>
                </a:ln>
                <a:gradFill>
                  <a:gsLst>
                    <a:gs pos="1250">
                      <a:schemeClr val="tx2"/>
                    </a:gs>
                    <a:gs pos="100000">
                      <a:schemeClr val="tx2"/>
                    </a:gs>
                  </a:gsLst>
                  <a:lin ang="5400000" scaled="0"/>
                </a:gradFill>
                <a:latin typeface="+mj-lt"/>
                <a:cs typeface="Arial" charset="0"/>
              </a:rPr>
              <a:t>Deployment Investment</a:t>
            </a:r>
          </a:p>
        </p:txBody>
      </p:sp>
      <p:sp>
        <p:nvSpPr>
          <p:cNvPr id="15" name="Rectangle 14"/>
          <p:cNvSpPr/>
          <p:nvPr/>
        </p:nvSpPr>
        <p:spPr>
          <a:xfrm>
            <a:off x="6429656" y="1210798"/>
            <a:ext cx="3515258" cy="461665"/>
          </a:xfrm>
          <a:prstGeom prst="rect">
            <a:avLst/>
          </a:prstGeom>
        </p:spPr>
        <p:txBody>
          <a:bodyPr wrap="none">
            <a:spAutoFit/>
          </a:bodyPr>
          <a:lstStyle/>
          <a:p>
            <a:pPr algn="ctr" defTabSz="914099" fontAlgn="base">
              <a:spcBef>
                <a:spcPts val="1200"/>
              </a:spcBef>
              <a:spcAft>
                <a:spcPct val="0"/>
              </a:spcAft>
            </a:pPr>
            <a:r>
              <a:rPr lang="en-US" sz="2400" spc="-100" dirty="0">
                <a:ln w="3175">
                  <a:noFill/>
                </a:ln>
                <a:gradFill>
                  <a:gsLst>
                    <a:gs pos="1250">
                      <a:schemeClr val="tx2"/>
                    </a:gs>
                    <a:gs pos="100000">
                      <a:schemeClr val="tx2"/>
                    </a:gs>
                  </a:gsLst>
                  <a:lin ang="5400000" scaled="0"/>
                </a:gradFill>
                <a:latin typeface="+mj-lt"/>
                <a:cs typeface="Arial" charset="0"/>
              </a:rPr>
              <a:t>Office 365 Service Plan Offer</a:t>
            </a:r>
          </a:p>
        </p:txBody>
      </p:sp>
      <p:sp>
        <p:nvSpPr>
          <p:cNvPr id="3" name="TextBox 2"/>
          <p:cNvSpPr txBox="1"/>
          <p:nvPr/>
        </p:nvSpPr>
        <p:spPr>
          <a:xfrm>
            <a:off x="520699" y="1827212"/>
            <a:ext cx="4164923" cy="1231106"/>
          </a:xfrm>
          <a:prstGeom prst="rect">
            <a:avLst/>
          </a:prstGeom>
          <a:noFill/>
        </p:spPr>
        <p:txBody>
          <a:bodyPr wrap="none" lIns="0" tIns="0" rIns="0" bIns="0" rtlCol="0">
            <a:spAutoFit/>
          </a:bodyPr>
          <a:lstStyle/>
          <a:p>
            <a:pPr>
              <a:lnSpc>
                <a:spcPct val="90000"/>
              </a:lnSpc>
              <a:spcBef>
                <a:spcPct val="20000"/>
              </a:spcBef>
              <a:buSzPct val="80000"/>
            </a:pPr>
            <a:r>
              <a:rPr lang="en-US" sz="4000" spc="-70" dirty="0">
                <a:gradFill>
                  <a:gsLst>
                    <a:gs pos="100000">
                      <a:schemeClr val="bg1"/>
                    </a:gs>
                    <a:gs pos="0">
                      <a:schemeClr val="bg1"/>
                    </a:gs>
                  </a:gsLst>
                  <a:lin ang="5400000" scaled="0"/>
                </a:gradFill>
                <a:latin typeface="+mj-lt"/>
              </a:rPr>
              <a:t>Promotional Offer +</a:t>
            </a:r>
          </a:p>
          <a:p>
            <a:pPr>
              <a:lnSpc>
                <a:spcPct val="90000"/>
              </a:lnSpc>
              <a:spcBef>
                <a:spcPct val="20000"/>
              </a:spcBef>
              <a:buSzPct val="80000"/>
            </a:pPr>
            <a:r>
              <a:rPr lang="en-US" sz="4000" spc="-70" dirty="0">
                <a:gradFill>
                  <a:gsLst>
                    <a:gs pos="100000">
                      <a:schemeClr val="bg1"/>
                    </a:gs>
                    <a:gs pos="0">
                      <a:schemeClr val="bg1"/>
                    </a:gs>
                  </a:gsLst>
                  <a:lin ang="5400000" scaled="0"/>
                </a:gradFill>
                <a:latin typeface="+mj-lt"/>
              </a:rPr>
              <a:t>Deployment Offer</a:t>
            </a:r>
          </a:p>
        </p:txBody>
      </p:sp>
    </p:spTree>
    <p:extLst>
      <p:ext uri="{BB962C8B-B14F-4D97-AF65-F5344CB8AC3E}">
        <p14:creationId xmlns:p14="http://schemas.microsoft.com/office/powerpoint/2010/main" val="189156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27B4C2D-45E2-4621-8491-2995EB46A674}" type="slidenum">
              <a:rPr lang="en-US" smtClean="0"/>
              <a:pPr/>
              <a:t>31</a:t>
            </a:fld>
            <a:endParaRPr lang="en-US" dirty="0"/>
          </a:p>
        </p:txBody>
      </p:sp>
      <p:pic>
        <p:nvPicPr>
          <p:cNvPr id="2" name="Picture 1"/>
          <p:cNvPicPr>
            <a:picLocks noChangeAspect="1"/>
          </p:cNvPicPr>
          <p:nvPr/>
        </p:nvPicPr>
        <p:blipFill>
          <a:blip r:embed="rId2"/>
          <a:stretch>
            <a:fillRect/>
          </a:stretch>
        </p:blipFill>
        <p:spPr>
          <a:xfrm>
            <a:off x="127000" y="0"/>
            <a:ext cx="11924360" cy="6858000"/>
          </a:xfrm>
          <a:prstGeom prst="rect">
            <a:avLst/>
          </a:prstGeom>
        </p:spPr>
      </p:pic>
      <p:sp>
        <p:nvSpPr>
          <p:cNvPr id="5" name="Title 5"/>
          <p:cNvSpPr>
            <a:spLocks noGrp="1"/>
          </p:cNvSpPr>
          <p:nvPr>
            <p:ph type="title"/>
          </p:nvPr>
        </p:nvSpPr>
        <p:spPr>
          <a:xfrm>
            <a:off x="7317646" y="1669870"/>
            <a:ext cx="1228318" cy="216997"/>
          </a:xfrm>
        </p:spPr>
        <p:txBody>
          <a:bodyPr/>
          <a:lstStyle/>
          <a:p>
            <a:r>
              <a:rPr lang="en-US" sz="1200" dirty="0" smtClean="0"/>
              <a:t>**Includes Yammer**</a:t>
            </a:r>
            <a:endParaRPr lang="en-US" sz="1200" dirty="0"/>
          </a:p>
        </p:txBody>
      </p:sp>
      <p:sp>
        <p:nvSpPr>
          <p:cNvPr id="6" name="Title 5"/>
          <p:cNvSpPr txBox="1">
            <a:spLocks/>
          </p:cNvSpPr>
          <p:nvPr/>
        </p:nvSpPr>
        <p:spPr>
          <a:xfrm>
            <a:off x="1014317" y="6655886"/>
            <a:ext cx="1856364" cy="210384"/>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1200" dirty="0" smtClean="0"/>
              <a:t>**Tablet Edition as well**</a:t>
            </a:r>
            <a:endParaRPr lang="en-US" sz="1200" dirty="0"/>
          </a:p>
        </p:txBody>
      </p:sp>
    </p:spTree>
    <p:extLst>
      <p:ext uri="{BB962C8B-B14F-4D97-AF65-F5344CB8AC3E}">
        <p14:creationId xmlns:p14="http://schemas.microsoft.com/office/powerpoint/2010/main" val="11859949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27B4C2D-45E2-4621-8491-2995EB46A674}" type="slidenum">
              <a:rPr lang="en-US" smtClean="0"/>
              <a:pPr/>
              <a:t>32</a:t>
            </a:fld>
            <a:endParaRPr lang="en-US" dirty="0"/>
          </a:p>
        </p:txBody>
      </p:sp>
      <p:pic>
        <p:nvPicPr>
          <p:cNvPr id="2" name="Picture 1"/>
          <p:cNvPicPr>
            <a:picLocks noChangeAspect="1"/>
          </p:cNvPicPr>
          <p:nvPr/>
        </p:nvPicPr>
        <p:blipFill>
          <a:blip r:embed="rId2"/>
          <a:stretch>
            <a:fillRect/>
          </a:stretch>
        </p:blipFill>
        <p:spPr>
          <a:xfrm>
            <a:off x="381000" y="0"/>
            <a:ext cx="11414014" cy="6858000"/>
          </a:xfrm>
          <a:prstGeom prst="rect">
            <a:avLst/>
          </a:prstGeom>
        </p:spPr>
      </p:pic>
    </p:spTree>
    <p:extLst>
      <p:ext uri="{BB962C8B-B14F-4D97-AF65-F5344CB8AC3E}">
        <p14:creationId xmlns:p14="http://schemas.microsoft.com/office/powerpoint/2010/main" val="7801929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27B4C2D-45E2-4621-8491-2995EB46A674}" type="slidenum">
              <a:rPr lang="en-US" smtClean="0"/>
              <a:pPr/>
              <a:t>33</a:t>
            </a:fld>
            <a:endParaRPr lang="en-US" dirty="0"/>
          </a:p>
        </p:txBody>
      </p:sp>
      <p:pic>
        <p:nvPicPr>
          <p:cNvPr id="4" name="Picture 3"/>
          <p:cNvPicPr>
            <a:picLocks noChangeAspect="1"/>
          </p:cNvPicPr>
          <p:nvPr/>
        </p:nvPicPr>
        <p:blipFill>
          <a:blip r:embed="rId2"/>
          <a:stretch>
            <a:fillRect/>
          </a:stretch>
        </p:blipFill>
        <p:spPr>
          <a:xfrm>
            <a:off x="241300" y="0"/>
            <a:ext cx="11700104" cy="6858000"/>
          </a:xfrm>
          <a:prstGeom prst="rect">
            <a:avLst/>
          </a:prstGeom>
        </p:spPr>
      </p:pic>
    </p:spTree>
    <p:extLst>
      <p:ext uri="{BB962C8B-B14F-4D97-AF65-F5344CB8AC3E}">
        <p14:creationId xmlns:p14="http://schemas.microsoft.com/office/powerpoint/2010/main" val="33568704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27B4C2D-45E2-4621-8491-2995EB46A674}" type="slidenum">
              <a:rPr lang="en-US" smtClean="0"/>
              <a:pPr/>
              <a:t>34</a:t>
            </a:fld>
            <a:endParaRPr lang="en-US" dirty="0"/>
          </a:p>
        </p:txBody>
      </p:sp>
      <p:pic>
        <p:nvPicPr>
          <p:cNvPr id="2" name="Picture 1"/>
          <p:cNvPicPr>
            <a:picLocks noChangeAspect="1"/>
          </p:cNvPicPr>
          <p:nvPr/>
        </p:nvPicPr>
        <p:blipFill>
          <a:blip r:embed="rId2"/>
          <a:stretch>
            <a:fillRect/>
          </a:stretch>
        </p:blipFill>
        <p:spPr>
          <a:xfrm>
            <a:off x="0" y="723900"/>
            <a:ext cx="12188825" cy="5405836"/>
          </a:xfrm>
          <a:prstGeom prst="rect">
            <a:avLst/>
          </a:prstGeom>
        </p:spPr>
      </p:pic>
    </p:spTree>
    <p:extLst>
      <p:ext uri="{BB962C8B-B14F-4D97-AF65-F5344CB8AC3E}">
        <p14:creationId xmlns:p14="http://schemas.microsoft.com/office/powerpoint/2010/main" val="19869193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27B4C2D-45E2-4621-8491-2995EB46A674}" type="slidenum">
              <a:rPr lang="en-US" smtClean="0"/>
              <a:pPr/>
              <a:t>35</a:t>
            </a:fld>
            <a:endParaRPr lang="en-US" dirty="0"/>
          </a:p>
        </p:txBody>
      </p:sp>
      <p:pic>
        <p:nvPicPr>
          <p:cNvPr id="4" name="Picture 3"/>
          <p:cNvPicPr>
            <a:picLocks noChangeAspect="1"/>
          </p:cNvPicPr>
          <p:nvPr/>
        </p:nvPicPr>
        <p:blipFill>
          <a:blip r:embed="rId2"/>
          <a:stretch>
            <a:fillRect/>
          </a:stretch>
        </p:blipFill>
        <p:spPr>
          <a:xfrm>
            <a:off x="1117600" y="976497"/>
            <a:ext cx="9931400" cy="2133600"/>
          </a:xfrm>
          <a:prstGeom prst="rect">
            <a:avLst/>
          </a:prstGeom>
        </p:spPr>
      </p:pic>
      <p:sp>
        <p:nvSpPr>
          <p:cNvPr id="5" name="Title 5"/>
          <p:cNvSpPr>
            <a:spLocks noGrp="1"/>
          </p:cNvSpPr>
          <p:nvPr>
            <p:ph type="title"/>
          </p:nvPr>
        </p:nvSpPr>
        <p:spPr>
          <a:xfrm>
            <a:off x="519112" y="228600"/>
            <a:ext cx="11149013" cy="747897"/>
          </a:xfrm>
        </p:spPr>
        <p:txBody>
          <a:bodyPr/>
          <a:lstStyle/>
          <a:p>
            <a:pPr algn="ctr"/>
            <a:r>
              <a:rPr lang="en-US" sz="4800" dirty="0" smtClean="0"/>
              <a:t>Standalone Email Plans</a:t>
            </a:r>
            <a:endParaRPr lang="en-US" sz="4800" dirty="0"/>
          </a:p>
        </p:txBody>
      </p:sp>
      <p:sp>
        <p:nvSpPr>
          <p:cNvPr id="6" name="Title 5"/>
          <p:cNvSpPr txBox="1">
            <a:spLocks/>
          </p:cNvSpPr>
          <p:nvPr/>
        </p:nvSpPr>
        <p:spPr>
          <a:xfrm>
            <a:off x="6120759" y="3147122"/>
            <a:ext cx="4928241" cy="74789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1600" b="1" dirty="0" smtClean="0"/>
              <a:t>Includes E1 Features Plus:</a:t>
            </a:r>
          </a:p>
          <a:p>
            <a:r>
              <a:rPr lang="en-US" sz="1600" dirty="0" smtClean="0"/>
              <a:t>Unlimited  Email Archive Storage (Mailbox is still 50GB)</a:t>
            </a:r>
          </a:p>
          <a:p>
            <a:r>
              <a:rPr lang="en-US" sz="1600" dirty="0" smtClean="0"/>
              <a:t>Hosted Voicemail</a:t>
            </a:r>
          </a:p>
          <a:p>
            <a:r>
              <a:rPr lang="en-US" sz="1600" dirty="0" smtClean="0"/>
              <a:t>DLP</a:t>
            </a:r>
            <a:endParaRPr lang="en-US" sz="1600" dirty="0"/>
          </a:p>
        </p:txBody>
      </p:sp>
      <p:sp>
        <p:nvSpPr>
          <p:cNvPr id="7" name="Title 5"/>
          <p:cNvSpPr txBox="1">
            <a:spLocks/>
          </p:cNvSpPr>
          <p:nvPr/>
        </p:nvSpPr>
        <p:spPr>
          <a:xfrm>
            <a:off x="1117600" y="3178882"/>
            <a:ext cx="4928241" cy="2986207"/>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1600" b="1" dirty="0" smtClean="0"/>
              <a:t>Features:</a:t>
            </a:r>
          </a:p>
          <a:p>
            <a:r>
              <a:rPr lang="en-US" sz="1600" dirty="0" smtClean="0"/>
              <a:t>50GB Mailboxes and messages up to 25MB</a:t>
            </a:r>
          </a:p>
          <a:p>
            <a:r>
              <a:rPr lang="en-US" sz="1600" dirty="0" smtClean="0"/>
              <a:t>Outlook Support</a:t>
            </a:r>
          </a:p>
          <a:p>
            <a:r>
              <a:rPr lang="en-US" sz="1600" dirty="0" smtClean="0"/>
              <a:t>Web-based Access</a:t>
            </a:r>
          </a:p>
          <a:p>
            <a:r>
              <a:rPr lang="en-US" sz="1600" dirty="0" smtClean="0"/>
              <a:t>Mobility (Mobile Device access)</a:t>
            </a:r>
          </a:p>
          <a:p>
            <a:r>
              <a:rPr lang="en-US" sz="1600" dirty="0" smtClean="0"/>
              <a:t>Shared Calendar and Contacts</a:t>
            </a:r>
          </a:p>
          <a:p>
            <a:r>
              <a:rPr lang="en-US" sz="1600" dirty="0" smtClean="0"/>
              <a:t>Apps for Outlook (3</a:t>
            </a:r>
            <a:r>
              <a:rPr lang="en-US" sz="1600" baseline="30000" dirty="0" smtClean="0"/>
              <a:t>rd</a:t>
            </a:r>
            <a:r>
              <a:rPr lang="en-US" sz="1600" dirty="0" smtClean="0"/>
              <a:t> Party App Integration)</a:t>
            </a:r>
          </a:p>
          <a:p>
            <a:r>
              <a:rPr lang="en-US" sz="1600" dirty="0" smtClean="0"/>
              <a:t>In-Place Archive</a:t>
            </a:r>
            <a:endParaRPr lang="en-US" sz="1600" dirty="0"/>
          </a:p>
        </p:txBody>
      </p:sp>
    </p:spTree>
    <p:extLst>
      <p:ext uri="{BB962C8B-B14F-4D97-AF65-F5344CB8AC3E}">
        <p14:creationId xmlns:p14="http://schemas.microsoft.com/office/powerpoint/2010/main" val="35102334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19111" y="2438400"/>
            <a:ext cx="11502743" cy="3613793"/>
            <a:chOff x="519112" y="2438400"/>
            <a:chExt cx="6796088" cy="3613793"/>
          </a:xfrm>
        </p:grpSpPr>
        <p:sp>
          <p:nvSpPr>
            <p:cNvPr id="3" name="TextBox 2"/>
            <p:cNvSpPr txBox="1"/>
            <p:nvPr/>
          </p:nvSpPr>
          <p:spPr>
            <a:xfrm>
              <a:off x="519112" y="2438400"/>
              <a:ext cx="6796088" cy="1846659"/>
            </a:xfrm>
            <a:prstGeom prst="rect">
              <a:avLst/>
            </a:prstGeom>
            <a:noFill/>
          </p:spPr>
          <p:txBody>
            <a:bodyPr wrap="square" lIns="0" tIns="0" rIns="0" bIns="0" rtlCol="0">
              <a:spAutoFit/>
            </a:bodyPr>
            <a:lstStyle/>
            <a:p>
              <a:r>
                <a:rPr lang="en-US" sz="6000" spc="-70" dirty="0" smtClean="0">
                  <a:solidFill>
                    <a:schemeClr val="tx2"/>
                  </a:solidFill>
                </a:rPr>
                <a:t>What can a Microsoft Technology Partner Provide?</a:t>
              </a:r>
            </a:p>
          </p:txBody>
        </p:sp>
        <p:sp>
          <p:nvSpPr>
            <p:cNvPr id="4" name="TextBox 3"/>
            <p:cNvSpPr txBox="1"/>
            <p:nvPr/>
          </p:nvSpPr>
          <p:spPr>
            <a:xfrm>
              <a:off x="2436814" y="3928535"/>
              <a:ext cx="1785232" cy="2123658"/>
            </a:xfrm>
            <a:prstGeom prst="rect">
              <a:avLst/>
            </a:prstGeom>
            <a:noFill/>
          </p:spPr>
          <p:txBody>
            <a:bodyPr wrap="square" lIns="0" tIns="0" rIns="0" bIns="0" rtlCol="0">
              <a:spAutoFit/>
            </a:bodyPr>
            <a:lstStyle/>
            <a:p>
              <a:endParaRPr lang="en-US" sz="13800" spc="-70" dirty="0" smtClean="0">
                <a:solidFill>
                  <a:schemeClr val="bg1">
                    <a:lumMod val="75000"/>
                  </a:schemeClr>
                </a:solidFill>
              </a:endParaRPr>
            </a:p>
          </p:txBody>
        </p:sp>
      </p:grpSp>
      <p:sp>
        <p:nvSpPr>
          <p:cNvPr id="6" name="Title 5"/>
          <p:cNvSpPr>
            <a:spLocks noGrp="1"/>
          </p:cNvSpPr>
          <p:nvPr>
            <p:ph type="title"/>
          </p:nvPr>
        </p:nvSpPr>
        <p:spPr/>
        <p:txBody>
          <a:bodyPr/>
          <a:lstStyle/>
          <a:p>
            <a:r>
              <a:rPr lang="en-US" sz="4800" dirty="0" smtClean="0"/>
              <a:t>If this is all about Microsoft Public Cloud,</a:t>
            </a:r>
            <a:endParaRPr lang="en-US" sz="4800" dirty="0"/>
          </a:p>
        </p:txBody>
      </p:sp>
      <p:pic>
        <p:nvPicPr>
          <p:cNvPr id="7" name="Picture 6" descr="Encore logo_primary.jp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5492" y="5002615"/>
            <a:ext cx="3084576" cy="914400"/>
          </a:xfrm>
          <a:prstGeom prst="rect">
            <a:avLst/>
          </a:prstGeom>
        </p:spPr>
      </p:pic>
    </p:spTree>
    <p:extLst>
      <p:ext uri="{BB962C8B-B14F-4D97-AF65-F5344CB8AC3E}">
        <p14:creationId xmlns:p14="http://schemas.microsoft.com/office/powerpoint/2010/main" val="268652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Encore Office 365 Enablement</a:t>
            </a:r>
            <a:endParaRPr lang="en-US" dirty="0"/>
          </a:p>
        </p:txBody>
      </p:sp>
      <p:sp>
        <p:nvSpPr>
          <p:cNvPr id="3" name="Content Placeholder 2"/>
          <p:cNvSpPr>
            <a:spLocks noGrp="1"/>
          </p:cNvSpPr>
          <p:nvPr>
            <p:ph sz="quarter" idx="4"/>
          </p:nvPr>
        </p:nvSpPr>
        <p:spPr>
          <a:xfrm>
            <a:off x="546112" y="3612343"/>
            <a:ext cx="4872194" cy="2514308"/>
          </a:xfrm>
        </p:spPr>
        <p:txBody>
          <a:bodyPr/>
          <a:lstStyle/>
          <a:p>
            <a:r>
              <a:rPr lang="en-US" sz="2400" spc="-70" dirty="0" smtClean="0">
                <a:solidFill>
                  <a:schemeClr val="bg1"/>
                </a:solidFill>
                <a:cs typeface="+mn-cs"/>
              </a:rPr>
              <a:t>Encore Office 365 Enhancements</a:t>
            </a:r>
          </a:p>
          <a:p>
            <a:endParaRPr lang="en-US" sz="2400" spc="-70" dirty="0">
              <a:solidFill>
                <a:schemeClr val="bg1"/>
              </a:solidFill>
              <a:cs typeface="+mn-cs"/>
            </a:endParaRPr>
          </a:p>
          <a:p>
            <a:r>
              <a:rPr lang="en-US" sz="2400" spc="-70" dirty="0" smtClean="0">
                <a:solidFill>
                  <a:schemeClr val="bg1"/>
                </a:solidFill>
                <a:cs typeface="+mn-cs"/>
              </a:rPr>
              <a:t>Encore is a Managed Gold Partner</a:t>
            </a:r>
          </a:p>
          <a:p>
            <a:endParaRPr lang="en-US" sz="2400" spc="-70" dirty="0">
              <a:solidFill>
                <a:schemeClr val="bg1"/>
              </a:solidFill>
              <a:cs typeface="+mn-cs"/>
            </a:endParaRPr>
          </a:p>
        </p:txBody>
      </p:sp>
      <p:sp>
        <p:nvSpPr>
          <p:cNvPr id="41" name="Rectangle 40"/>
          <p:cNvSpPr/>
          <p:nvPr/>
        </p:nvSpPr>
        <p:spPr bwMode="auto">
          <a:xfrm>
            <a:off x="6306873" y="552879"/>
            <a:ext cx="5422665" cy="743817"/>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4300" defTabSz="914099" fontAlgn="base">
              <a:lnSpc>
                <a:spcPct val="90000"/>
              </a:lnSpc>
              <a:spcBef>
                <a:spcPct val="0"/>
              </a:spcBef>
              <a:spcAft>
                <a:spcPct val="0"/>
              </a:spcAft>
            </a:pPr>
            <a:r>
              <a:rPr lang="en-US" sz="2400" spc="-70" dirty="0" smtClean="0">
                <a:solidFill>
                  <a:schemeClr val="bg1"/>
                </a:solidFill>
              </a:rPr>
              <a:t>Encore Cloud Unified Communication Migrations (Public, Private and Hybrid)</a:t>
            </a:r>
            <a:endParaRPr lang="en-US" sz="2400" spc="-70" dirty="0">
              <a:solidFill>
                <a:schemeClr val="bg1"/>
              </a:solidFill>
            </a:endParaRPr>
          </a:p>
        </p:txBody>
      </p:sp>
      <p:sp>
        <p:nvSpPr>
          <p:cNvPr id="58" name="Round Same Side Corner Rectangle 57"/>
          <p:cNvSpPr/>
          <p:nvPr/>
        </p:nvSpPr>
        <p:spPr>
          <a:xfrm>
            <a:off x="6306873" y="1284055"/>
            <a:ext cx="5422665" cy="1106650"/>
          </a:xfrm>
          <a:prstGeom prst="round2SameRect">
            <a:avLst>
              <a:gd name="adj1" fmla="val 0"/>
              <a:gd name="adj2" fmla="val 4118"/>
            </a:avLst>
          </a:prstGeom>
          <a:ln>
            <a:noFill/>
          </a:ln>
        </p:spPr>
        <p:style>
          <a:lnRef idx="2">
            <a:schemeClr val="accent4"/>
          </a:lnRef>
          <a:fillRef idx="1">
            <a:schemeClr val="lt1"/>
          </a:fillRef>
          <a:effectRef idx="0">
            <a:schemeClr val="accent4"/>
          </a:effectRef>
          <a:fontRef idx="minor">
            <a:schemeClr val="dk1"/>
          </a:fontRef>
        </p:style>
        <p:txBody>
          <a:bodyPr rtlCol="0" anchor="t"/>
          <a:lstStyle/>
          <a:p>
            <a:pPr marL="285750" lvl="2" indent="-285750">
              <a:spcAft>
                <a:spcPts val="600"/>
              </a:spcAft>
              <a:buSzPct val="100000"/>
              <a:buFont typeface="Arial"/>
              <a:buChar char="•"/>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Email (Exchange or Exchange Online)</a:t>
            </a:r>
          </a:p>
          <a:p>
            <a:pPr marL="285750" lvl="2" indent="-285750">
              <a:spcAft>
                <a:spcPts val="600"/>
              </a:spcAft>
              <a:buSzPct val="100000"/>
              <a:buFont typeface="Arial"/>
              <a:buChar char="•"/>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Instant Messaging and Presence (Lync or Lync Online)</a:t>
            </a:r>
          </a:p>
          <a:p>
            <a:pPr marL="285750" lvl="2" indent="-285750">
              <a:spcAft>
                <a:spcPts val="600"/>
              </a:spcAft>
              <a:buSzPct val="100000"/>
              <a:buFont typeface="Arial"/>
              <a:buChar char="•"/>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Unified Messaging (Exchange or Exchange Online)</a:t>
            </a:r>
          </a:p>
          <a:p>
            <a:pPr marL="285750" lvl="2" indent="-285750">
              <a:spcAft>
                <a:spcPts val="600"/>
              </a:spcAft>
              <a:buSzPct val="100000"/>
              <a:buFont typeface="Arial"/>
              <a:buChar char="•"/>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Collaboration (SharePoint / Yammer)</a:t>
            </a:r>
            <a:endParaRPr lang="en-US" sz="1400" dirty="0">
              <a:ln>
                <a:solidFill>
                  <a:srgbClr val="FFFFFF">
                    <a:alpha val="0"/>
                  </a:srgbClr>
                </a:solidFill>
              </a:ln>
              <a:solidFill>
                <a:schemeClr val="tx1">
                  <a:lumMod val="50000"/>
                  <a:lumOff val="50000"/>
                </a:schemeClr>
              </a:solidFill>
              <a:ea typeface="Verdana" pitchFamily="34" charset="0"/>
              <a:cs typeface="Verdana" pitchFamily="34" charset="0"/>
            </a:endParaRPr>
          </a:p>
          <a:p>
            <a:pPr marL="0" lvl="2">
              <a:spcAft>
                <a:spcPts val="600"/>
              </a:spcAft>
              <a:buSzPct val="100000"/>
            </a:pP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38" name="Rectangle 37"/>
          <p:cNvSpPr/>
          <p:nvPr/>
        </p:nvSpPr>
        <p:spPr bwMode="auto">
          <a:xfrm>
            <a:off x="6315580" y="2499649"/>
            <a:ext cx="5422664" cy="743817"/>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4300" defTabSz="914099" fontAlgn="base">
              <a:lnSpc>
                <a:spcPct val="90000"/>
              </a:lnSpc>
              <a:spcBef>
                <a:spcPct val="0"/>
              </a:spcBef>
              <a:spcAft>
                <a:spcPct val="0"/>
              </a:spcAft>
            </a:pPr>
            <a:r>
              <a:rPr lang="en-US" sz="2400" spc="-70" dirty="0" smtClean="0">
                <a:solidFill>
                  <a:schemeClr val="bg1"/>
                </a:solidFill>
              </a:rPr>
              <a:t>Encore Cloud Services</a:t>
            </a:r>
            <a:endParaRPr lang="en-US" sz="2400" spc="-70" dirty="0">
              <a:solidFill>
                <a:schemeClr val="bg1"/>
              </a:solidFill>
            </a:endParaRPr>
          </a:p>
        </p:txBody>
      </p:sp>
      <p:sp>
        <p:nvSpPr>
          <p:cNvPr id="59" name="Round Same Side Corner Rectangle 58"/>
          <p:cNvSpPr/>
          <p:nvPr/>
        </p:nvSpPr>
        <p:spPr>
          <a:xfrm>
            <a:off x="6306872" y="3235295"/>
            <a:ext cx="5422664" cy="1436708"/>
          </a:xfrm>
          <a:prstGeom prst="round2SameRect">
            <a:avLst>
              <a:gd name="adj1" fmla="val 0"/>
              <a:gd name="adj2" fmla="val 4118"/>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marL="0" lvl="2">
              <a:spcAft>
                <a:spcPts val="600"/>
              </a:spcAft>
              <a:buSzPct val="100000"/>
            </a:pPr>
            <a:r>
              <a:rPr lang="en-US" sz="1400" dirty="0" smtClean="0">
                <a:ln>
                  <a:solidFill>
                    <a:srgbClr val="FFFFFF">
                      <a:alpha val="0"/>
                    </a:srgbClr>
                  </a:solidFill>
                </a:ln>
                <a:solidFill>
                  <a:schemeClr val="tx1">
                    <a:lumMod val="50000"/>
                    <a:lumOff val="50000"/>
                  </a:schemeClr>
                </a:solidFill>
                <a:ea typeface="Verdana" pitchFamily="34" charset="0"/>
                <a:cs typeface="Verdana" pitchFamily="34" charset="0"/>
              </a:rPr>
              <a:t>Provide Cloud-based Email Archiving and Off-Cloud Backup</a:t>
            </a:r>
          </a:p>
          <a:p>
            <a:pPr marL="0" lvl="2">
              <a:spcAft>
                <a:spcPts val="600"/>
              </a:spcAft>
              <a:buSzPct val="100000"/>
            </a:pP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*Office 365 only provides 30 days of email recovery</a:t>
            </a:r>
          </a:p>
          <a:p>
            <a:pPr marL="0" lvl="2">
              <a:spcAft>
                <a:spcPts val="600"/>
              </a:spcAft>
              <a:buSzPct val="100000"/>
            </a:pP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a:p>
            <a:pPr marL="0" lvl="2">
              <a:spcAft>
                <a:spcPts val="600"/>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Provide Cloud-based HA for AD, ADFS, </a:t>
            </a:r>
            <a:r>
              <a:rPr lang="en-US" sz="1400" dirty="0" err="1">
                <a:ln>
                  <a:solidFill>
                    <a:srgbClr val="FFFFFF">
                      <a:alpha val="0"/>
                    </a:srgbClr>
                  </a:solidFill>
                </a:ln>
                <a:solidFill>
                  <a:schemeClr val="tx1">
                    <a:lumMod val="50000"/>
                    <a:lumOff val="50000"/>
                  </a:schemeClr>
                </a:solidFill>
                <a:ea typeface="Verdana" pitchFamily="34" charset="0"/>
                <a:cs typeface="Verdana" pitchFamily="34" charset="0"/>
              </a:rPr>
              <a:t>AASync</a:t>
            </a:r>
            <a:endParaRPr lang="en-US" sz="1400" dirty="0">
              <a:ln>
                <a:solidFill>
                  <a:srgbClr val="FFFFFF">
                    <a:alpha val="0"/>
                  </a:srgbClr>
                </a:solidFill>
              </a:ln>
              <a:solidFill>
                <a:schemeClr val="tx1">
                  <a:lumMod val="50000"/>
                  <a:lumOff val="50000"/>
                </a:schemeClr>
              </a:solidFill>
              <a:ea typeface="Verdana" pitchFamily="34" charset="0"/>
              <a:cs typeface="Verdana" pitchFamily="34" charset="0"/>
            </a:endParaRPr>
          </a:p>
          <a:p>
            <a:pPr marL="0" lvl="2">
              <a:spcAft>
                <a:spcPts val="600"/>
              </a:spcAft>
              <a:buSzPct val="100000"/>
            </a:pPr>
            <a:r>
              <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rPr>
              <a:t>**Office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365 requires a full-time AD and ADFS connection</a:t>
            </a:r>
          </a:p>
          <a:p>
            <a:pPr marL="0" lvl="2">
              <a:spcAft>
                <a:spcPts val="600"/>
              </a:spcAft>
              <a:buSzPct val="100000"/>
            </a:pP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a:p>
            <a:pPr marL="171450" lvl="2" indent="-171450">
              <a:spcAft>
                <a:spcPts val="600"/>
              </a:spcAft>
              <a:buSzPct val="100000"/>
              <a:buFont typeface="Arial" pitchFamily="34" charset="0"/>
              <a:buChar char="•"/>
            </a:pPr>
            <a:endParaRPr lang="en-US" sz="1400" b="1" dirty="0" smtClean="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10" name="Rectangle 9"/>
          <p:cNvSpPr/>
          <p:nvPr/>
        </p:nvSpPr>
        <p:spPr bwMode="auto">
          <a:xfrm>
            <a:off x="9596827" y="6085141"/>
            <a:ext cx="2591998" cy="7728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descr="Encore logo_primary.jp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895" y="5627941"/>
            <a:ext cx="3084576" cy="914400"/>
          </a:xfrm>
          <a:prstGeom prst="rect">
            <a:avLst/>
          </a:prstGeom>
        </p:spPr>
      </p:pic>
    </p:spTree>
    <p:extLst>
      <p:ext uri="{BB962C8B-B14F-4D97-AF65-F5344CB8AC3E}">
        <p14:creationId xmlns:p14="http://schemas.microsoft.com/office/powerpoint/2010/main" val="133705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6D8E909-938B-47AE-BA6E-C31282E5C101}" type="slidenum">
              <a:rPr lang="de-DE" smtClean="0"/>
              <a:pPr/>
              <a:t>38</a:t>
            </a:fld>
            <a:endParaRPr lang="de-DE" dirty="0"/>
          </a:p>
        </p:txBody>
      </p:sp>
      <p:pic>
        <p:nvPicPr>
          <p:cNvPr id="4" name="Picture 3"/>
          <p:cNvPicPr>
            <a:picLocks noChangeAspect="1"/>
          </p:cNvPicPr>
          <p:nvPr/>
        </p:nvPicPr>
        <p:blipFill>
          <a:blip r:embed="rId2"/>
          <a:stretch>
            <a:fillRect/>
          </a:stretch>
        </p:blipFill>
        <p:spPr>
          <a:xfrm>
            <a:off x="897233" y="366135"/>
            <a:ext cx="8667609" cy="6153197"/>
          </a:xfrm>
          <a:prstGeom prst="rect">
            <a:avLst/>
          </a:prstGeom>
        </p:spPr>
      </p:pic>
    </p:spTree>
    <p:extLst>
      <p:ext uri="{BB962C8B-B14F-4D97-AF65-F5344CB8AC3E}">
        <p14:creationId xmlns:p14="http://schemas.microsoft.com/office/powerpoint/2010/main" val="2892722438"/>
      </p:ext>
    </p:extLst>
  </p:cSld>
  <p:clrMapOvr>
    <a:masterClrMapping/>
  </p:clrMapOvr>
  <p:transition xmlns:p14="http://schemas.microsoft.com/office/powerpoint/2010/mai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27B4C2D-45E2-4621-8491-2995EB46A674}" type="slidenum">
              <a:rPr lang="en-US" smtClean="0"/>
              <a:pPr/>
              <a:t>39</a:t>
            </a:fld>
            <a:endParaRPr lang="en-US" dirty="0"/>
          </a:p>
        </p:txBody>
      </p:sp>
      <p:pic>
        <p:nvPicPr>
          <p:cNvPr id="4" name="Picture 3"/>
          <p:cNvPicPr>
            <a:picLocks noChangeAspect="1"/>
          </p:cNvPicPr>
          <p:nvPr/>
        </p:nvPicPr>
        <p:blipFill>
          <a:blip r:embed="rId2"/>
          <a:stretch>
            <a:fillRect/>
          </a:stretch>
        </p:blipFill>
        <p:spPr>
          <a:xfrm>
            <a:off x="1600200" y="0"/>
            <a:ext cx="8986652" cy="6858000"/>
          </a:xfrm>
          <a:prstGeom prst="rect">
            <a:avLst/>
          </a:prstGeom>
        </p:spPr>
      </p:pic>
    </p:spTree>
    <p:extLst>
      <p:ext uri="{BB962C8B-B14F-4D97-AF65-F5344CB8AC3E}">
        <p14:creationId xmlns:p14="http://schemas.microsoft.com/office/powerpoint/2010/main" val="26652188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4294967295"/>
          </p:nvPr>
        </p:nvSpPr>
        <p:spPr>
          <a:xfrm>
            <a:off x="670386" y="530352"/>
            <a:ext cx="10908998" cy="5379381"/>
          </a:xfrm>
          <a:prstGeom prst="rect">
            <a:avLst/>
          </a:prstGeom>
        </p:spPr>
        <p:txBody>
          <a:bodyPr lIns="121899" tIns="60949" rIns="121899" bIns="60949">
            <a:normAutofit fontScale="62500" lnSpcReduction="20000"/>
          </a:bodyPr>
          <a:lstStyle/>
          <a:p>
            <a:pPr marL="0" indent="0" algn="ctr">
              <a:buNone/>
            </a:pPr>
            <a:r>
              <a:rPr lang="en-US" sz="4400" b="1" dirty="0">
                <a:solidFill>
                  <a:schemeClr val="tx1"/>
                </a:solidFill>
              </a:rPr>
              <a:t>Encore Professional Services</a:t>
            </a:r>
          </a:p>
          <a:p>
            <a:pPr marL="0" indent="0">
              <a:buNone/>
            </a:pPr>
            <a:endParaRPr lang="en-US" dirty="0" smtClean="0"/>
          </a:p>
          <a:p>
            <a:pPr marL="0" indent="0">
              <a:buNone/>
            </a:pPr>
            <a:r>
              <a:rPr lang="en-US" sz="4400" b="1" dirty="0">
                <a:solidFill>
                  <a:srgbClr val="000000"/>
                </a:solidFill>
              </a:rPr>
              <a:t>VAR Business:</a:t>
            </a:r>
          </a:p>
          <a:p>
            <a:r>
              <a:rPr lang="en-US" sz="4400" dirty="0"/>
              <a:t>Borderless Networks</a:t>
            </a:r>
          </a:p>
          <a:p>
            <a:r>
              <a:rPr lang="en-US" sz="4400" dirty="0"/>
              <a:t>Datacenter and Enterprise Systems</a:t>
            </a:r>
          </a:p>
          <a:p>
            <a:r>
              <a:rPr lang="en-US" sz="4400" dirty="0"/>
              <a:t>Unified Communications</a:t>
            </a:r>
          </a:p>
          <a:p>
            <a:r>
              <a:rPr lang="en-US" sz="4400" dirty="0"/>
              <a:t>Physical Security / Digital Signage</a:t>
            </a:r>
          </a:p>
          <a:p>
            <a:r>
              <a:rPr lang="en-US" sz="4400" dirty="0"/>
              <a:t>Interactive Technologies</a:t>
            </a:r>
          </a:p>
          <a:p>
            <a:pPr marL="0" indent="0">
              <a:buNone/>
            </a:pPr>
            <a:endParaRPr lang="en-US" sz="4400" dirty="0"/>
          </a:p>
          <a:p>
            <a:pPr marL="0" indent="0">
              <a:buNone/>
            </a:pPr>
            <a:r>
              <a:rPr lang="en-US" sz="4400" b="1" dirty="0">
                <a:solidFill>
                  <a:srgbClr val="000000"/>
                </a:solidFill>
              </a:rPr>
              <a:t>Cloud and Consultancy:</a:t>
            </a:r>
          </a:p>
          <a:p>
            <a:r>
              <a:rPr lang="en-US" sz="4400" dirty="0"/>
              <a:t>Cloud Services (as a Service)</a:t>
            </a:r>
          </a:p>
          <a:p>
            <a:r>
              <a:rPr lang="en-US" sz="4400" dirty="0"/>
              <a:t>Consulting Services</a:t>
            </a:r>
          </a:p>
          <a:p>
            <a:r>
              <a:rPr lang="en-US" sz="4400" dirty="0"/>
              <a:t>Assessments</a:t>
            </a:r>
          </a:p>
          <a:p>
            <a:r>
              <a:rPr lang="en-US" sz="4400" dirty="0"/>
              <a:t>Managed/Support Services</a:t>
            </a:r>
          </a:p>
        </p:txBody>
      </p:sp>
      <p:pic>
        <p:nvPicPr>
          <p:cNvPr id="3" name="Picture 2" descr="Encore logo_primary.jp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056" y="5437662"/>
            <a:ext cx="3084576" cy="914400"/>
          </a:xfrm>
          <a:prstGeom prst="rect">
            <a:avLst/>
          </a:prstGeom>
        </p:spPr>
      </p:pic>
    </p:spTree>
    <p:extLst>
      <p:ext uri="{BB962C8B-B14F-4D97-AF65-F5344CB8AC3E}">
        <p14:creationId xmlns:p14="http://schemas.microsoft.com/office/powerpoint/2010/main" val="34149283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27B4C2D-45E2-4621-8491-2995EB46A674}" type="slidenum">
              <a:rPr lang="en-US" smtClean="0"/>
              <a:pPr/>
              <a:t>40</a:t>
            </a:fld>
            <a:endParaRPr lang="en-US" dirty="0"/>
          </a:p>
        </p:txBody>
      </p:sp>
      <p:pic>
        <p:nvPicPr>
          <p:cNvPr id="4" name="Picture 3"/>
          <p:cNvPicPr>
            <a:picLocks noChangeAspect="1"/>
          </p:cNvPicPr>
          <p:nvPr/>
        </p:nvPicPr>
        <p:blipFill>
          <a:blip r:embed="rId2"/>
          <a:stretch>
            <a:fillRect/>
          </a:stretch>
        </p:blipFill>
        <p:spPr>
          <a:xfrm>
            <a:off x="1587500" y="0"/>
            <a:ext cx="8995558" cy="6858000"/>
          </a:xfrm>
          <a:prstGeom prst="rect">
            <a:avLst/>
          </a:prstGeom>
        </p:spPr>
      </p:pic>
    </p:spTree>
    <p:extLst>
      <p:ext uri="{BB962C8B-B14F-4D97-AF65-F5344CB8AC3E}">
        <p14:creationId xmlns:p14="http://schemas.microsoft.com/office/powerpoint/2010/main" val="37385780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1"/>
          <p:cNvSpPr>
            <a:spLocks noGrp="1"/>
          </p:cNvSpPr>
          <p:nvPr>
            <p:ph type="sldNum" sz="quarter" idx="4"/>
          </p:nvPr>
        </p:nvSpPr>
        <p:spPr>
          <a:xfrm>
            <a:off x="11674986" y="6492876"/>
            <a:ext cx="513841" cy="365125"/>
          </a:xfrm>
          <a:prstGeom prst="rect">
            <a:avLst/>
          </a:prstGeom>
        </p:spPr>
        <p:txBody>
          <a:bodyPr>
            <a:normAutofit/>
          </a:bodyPr>
          <a:lstStyle/>
          <a:p>
            <a:fld id="{76D8E909-938B-47AE-BA6E-C31282E5C101}" type="slidenum">
              <a:rPr lang="de-DE" smtClean="0"/>
              <a:pPr/>
              <a:t>41</a:t>
            </a:fld>
            <a:endParaRPr lang="de-DE"/>
          </a:p>
        </p:txBody>
      </p:sp>
      <p:sp>
        <p:nvSpPr>
          <p:cNvPr id="7" name="TextBox 6"/>
          <p:cNvSpPr txBox="1"/>
          <p:nvPr/>
        </p:nvSpPr>
        <p:spPr>
          <a:xfrm>
            <a:off x="548460" y="6210300"/>
            <a:ext cx="4066641" cy="461643"/>
          </a:xfrm>
          <a:prstGeom prst="rect">
            <a:avLst/>
          </a:prstGeom>
          <a:noFill/>
        </p:spPr>
        <p:txBody>
          <a:bodyPr wrap="square" lIns="121899" tIns="60949" rIns="121899" bIns="60949" rtlCol="0">
            <a:spAutoFit/>
          </a:bodyPr>
          <a:lstStyle/>
          <a:p>
            <a:r>
              <a:rPr lang="en-US" sz="1100" dirty="0">
                <a:solidFill>
                  <a:srgbClr val="C00000"/>
                </a:solidFill>
                <a:latin typeface="Century Gothic" pitchFamily="34" charset="0"/>
              </a:rPr>
              <a:t>2013 - Encore Technology Group, LLC. - All rights reserved.</a:t>
            </a:r>
          </a:p>
        </p:txBody>
      </p:sp>
      <p:sp>
        <p:nvSpPr>
          <p:cNvPr id="139" name="TextBox 138"/>
          <p:cNvSpPr txBox="1"/>
          <p:nvPr/>
        </p:nvSpPr>
        <p:spPr>
          <a:xfrm>
            <a:off x="5380763" y="6210300"/>
            <a:ext cx="4066641" cy="292366"/>
          </a:xfrm>
          <a:prstGeom prst="rect">
            <a:avLst/>
          </a:prstGeom>
          <a:noFill/>
        </p:spPr>
        <p:txBody>
          <a:bodyPr wrap="square" lIns="121899" tIns="60949" rIns="121899" bIns="60949" rtlCol="0">
            <a:spAutoFit/>
          </a:bodyPr>
          <a:lstStyle/>
          <a:p>
            <a:pPr algn="r"/>
            <a:r>
              <a:rPr lang="en-US" sz="1100" dirty="0">
                <a:solidFill>
                  <a:srgbClr val="C00000"/>
                </a:solidFill>
              </a:rPr>
              <a:t>http://www.encoretg.com</a:t>
            </a:r>
            <a:endParaRPr lang="en-US" sz="1100" dirty="0">
              <a:solidFill>
                <a:srgbClr val="C00000"/>
              </a:solidFill>
              <a:latin typeface="Century Gothic" pitchFamily="34" charset="0"/>
            </a:endParaRPr>
          </a:p>
        </p:txBody>
      </p:sp>
      <p:sp>
        <p:nvSpPr>
          <p:cNvPr id="9" name="Title 1"/>
          <p:cNvSpPr txBox="1">
            <a:spLocks/>
          </p:cNvSpPr>
          <p:nvPr/>
        </p:nvSpPr>
        <p:spPr>
          <a:xfrm>
            <a:off x="454544" y="569977"/>
            <a:ext cx="1843558" cy="1398524"/>
          </a:xfrm>
          <a:prstGeom prst="rect">
            <a:avLst/>
          </a:prstGeom>
        </p:spPr>
        <p:txBody>
          <a:bodyPr lIns="121899" tIns="60949" rIns="121899" bIns="60949"/>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2700" dirty="0">
                <a:solidFill>
                  <a:srgbClr val="B02329"/>
                </a:solidFill>
              </a:rPr>
              <a:t>Cloud-hosted VoIP</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903" y="519176"/>
            <a:ext cx="7020854" cy="5573776"/>
          </a:xfrm>
          <a:prstGeom prst="rect">
            <a:avLst/>
          </a:prstGeom>
        </p:spPr>
      </p:pic>
      <p:sp>
        <p:nvSpPr>
          <p:cNvPr id="8" name="Title 5"/>
          <p:cNvSpPr txBox="1">
            <a:spLocks/>
          </p:cNvSpPr>
          <p:nvPr/>
        </p:nvSpPr>
        <p:spPr>
          <a:xfrm>
            <a:off x="5209158" y="145227"/>
            <a:ext cx="5919952" cy="747897"/>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sz="4800" smtClean="0"/>
              <a:t>Other Cloud Offerings</a:t>
            </a:r>
            <a:endParaRPr lang="en-US" sz="4800"/>
          </a:p>
        </p:txBody>
      </p:sp>
    </p:spTree>
    <p:extLst>
      <p:ext uri="{BB962C8B-B14F-4D97-AF65-F5344CB8AC3E}">
        <p14:creationId xmlns:p14="http://schemas.microsoft.com/office/powerpoint/2010/main" val="26548149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27B4C2D-45E2-4621-8491-2995EB46A674}" type="slidenum">
              <a:rPr lang="en-US" smtClean="0"/>
              <a:pPr/>
              <a:t>42</a:t>
            </a:fld>
            <a:endParaRPr lang="en-US" dirty="0"/>
          </a:p>
        </p:txBody>
      </p:sp>
      <p:pic>
        <p:nvPicPr>
          <p:cNvPr id="4" name="Picture 3"/>
          <p:cNvPicPr>
            <a:picLocks noChangeAspect="1"/>
          </p:cNvPicPr>
          <p:nvPr/>
        </p:nvPicPr>
        <p:blipFill>
          <a:blip r:embed="rId2"/>
          <a:stretch>
            <a:fillRect/>
          </a:stretch>
        </p:blipFill>
        <p:spPr>
          <a:xfrm>
            <a:off x="1587500" y="0"/>
            <a:ext cx="9005544" cy="6858000"/>
          </a:xfrm>
          <a:prstGeom prst="rect">
            <a:avLst/>
          </a:prstGeom>
        </p:spPr>
      </p:pic>
    </p:spTree>
    <p:extLst>
      <p:ext uri="{BB962C8B-B14F-4D97-AF65-F5344CB8AC3E}">
        <p14:creationId xmlns:p14="http://schemas.microsoft.com/office/powerpoint/2010/main" val="42946324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grpSp>
        <p:nvGrpSpPr>
          <p:cNvPr id="8" name="Group 7"/>
          <p:cNvGrpSpPr/>
          <p:nvPr/>
        </p:nvGrpSpPr>
        <p:grpSpPr>
          <a:xfrm>
            <a:off x="4294224" y="1887885"/>
            <a:ext cx="3011706" cy="3158889"/>
            <a:chOff x="4740268" y="2031471"/>
            <a:chExt cx="2737914" cy="2871717"/>
          </a:xfrm>
        </p:grpSpPr>
        <p:sp>
          <p:nvSpPr>
            <p:cNvPr id="6" name="Rectangle 5"/>
            <p:cNvSpPr/>
            <p:nvPr/>
          </p:nvSpPr>
          <p:spPr bwMode="auto">
            <a:xfrm>
              <a:off x="4740268" y="2031471"/>
              <a:ext cx="2606040" cy="2560321"/>
            </a:xfrm>
            <a:prstGeom prst="rect">
              <a:avLst/>
            </a:prstGeom>
            <a:solidFill>
              <a:schemeClr val="tx2"/>
            </a:solid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ts val="1200"/>
                </a:spcAft>
              </a:pPr>
              <a:r>
                <a:rPr lang="en-US" sz="2400" spc="-70" dirty="0" smtClean="0">
                  <a:solidFill>
                    <a:schemeClr val="bg1"/>
                  </a:solidFill>
                  <a:latin typeface="+mj-lt"/>
                </a:rPr>
                <a:t>Request a technical briefing</a:t>
              </a:r>
              <a:endParaRPr lang="en-US" sz="2400" spc="-70" dirty="0">
                <a:solidFill>
                  <a:schemeClr val="bg1"/>
                </a:solidFill>
                <a:latin typeface="+mj-lt"/>
              </a:endParaRPr>
            </a:p>
          </p:txBody>
        </p:sp>
        <p:sp>
          <p:nvSpPr>
            <p:cNvPr id="10" name="TextBox 9"/>
            <p:cNvSpPr txBox="1"/>
            <p:nvPr/>
          </p:nvSpPr>
          <p:spPr>
            <a:xfrm>
              <a:off x="6778632" y="3425860"/>
              <a:ext cx="699550" cy="1477328"/>
            </a:xfrm>
            <a:prstGeom prst="rect">
              <a:avLst/>
            </a:prstGeom>
            <a:noFill/>
          </p:spPr>
          <p:txBody>
            <a:bodyPr wrap="none" lIns="0" tIns="0" rIns="0" bIns="0" rtlCol="0">
              <a:spAutoFit/>
            </a:bodyPr>
            <a:lstStyle/>
            <a:p>
              <a:r>
                <a:rPr lang="en-US" sz="9600" b="1" spc="-70" dirty="0" smtClean="0">
                  <a:solidFill>
                    <a:schemeClr val="bg1"/>
                  </a:solidFill>
                </a:rPr>
                <a:t>2</a:t>
              </a:r>
            </a:p>
          </p:txBody>
        </p:sp>
      </p:grpSp>
      <p:grpSp>
        <p:nvGrpSpPr>
          <p:cNvPr id="9" name="Group 8"/>
          <p:cNvGrpSpPr/>
          <p:nvPr/>
        </p:nvGrpSpPr>
        <p:grpSpPr>
          <a:xfrm>
            <a:off x="7470200" y="1888156"/>
            <a:ext cx="3031047" cy="3152922"/>
            <a:chOff x="7607491" y="2031471"/>
            <a:chExt cx="2755497" cy="2866293"/>
          </a:xfrm>
        </p:grpSpPr>
        <p:sp>
          <p:nvSpPr>
            <p:cNvPr id="7" name="Rectangle 6"/>
            <p:cNvSpPr/>
            <p:nvPr/>
          </p:nvSpPr>
          <p:spPr bwMode="auto">
            <a:xfrm>
              <a:off x="7607491" y="2031471"/>
              <a:ext cx="2606040" cy="2560321"/>
            </a:xfrm>
            <a:prstGeom prst="rect">
              <a:avLst/>
            </a:prstGeom>
            <a:solidFill>
              <a:schemeClr val="tx2"/>
            </a:solid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ts val="1200"/>
                </a:spcAft>
              </a:pPr>
              <a:r>
                <a:rPr lang="en-US" sz="2400" spc="-70" dirty="0" smtClean="0">
                  <a:solidFill>
                    <a:schemeClr val="bg1"/>
                  </a:solidFill>
                  <a:latin typeface="+mj-lt"/>
                </a:rPr>
                <a:t>Talk to a reference customer</a:t>
              </a:r>
              <a:endParaRPr lang="en-US" sz="2400" spc="-70" dirty="0">
                <a:solidFill>
                  <a:schemeClr val="bg1"/>
                </a:solidFill>
                <a:latin typeface="+mj-lt"/>
              </a:endParaRPr>
            </a:p>
          </p:txBody>
        </p:sp>
        <p:sp>
          <p:nvSpPr>
            <p:cNvPr id="11" name="TextBox 10"/>
            <p:cNvSpPr txBox="1"/>
            <p:nvPr/>
          </p:nvSpPr>
          <p:spPr>
            <a:xfrm>
              <a:off x="9663438" y="3420436"/>
              <a:ext cx="699550" cy="1477328"/>
            </a:xfrm>
            <a:prstGeom prst="rect">
              <a:avLst/>
            </a:prstGeom>
            <a:noFill/>
          </p:spPr>
          <p:txBody>
            <a:bodyPr wrap="none" lIns="0" tIns="0" rIns="0" bIns="0" rtlCol="0">
              <a:spAutoFit/>
            </a:bodyPr>
            <a:lstStyle/>
            <a:p>
              <a:r>
                <a:rPr lang="en-US" sz="9600" b="1" spc="-70" dirty="0" smtClean="0">
                  <a:solidFill>
                    <a:schemeClr val="bg1"/>
                  </a:solidFill>
                </a:rPr>
                <a:t>3</a:t>
              </a:r>
            </a:p>
          </p:txBody>
        </p:sp>
      </p:grpSp>
      <p:grpSp>
        <p:nvGrpSpPr>
          <p:cNvPr id="3" name="Group 2"/>
          <p:cNvGrpSpPr/>
          <p:nvPr/>
        </p:nvGrpSpPr>
        <p:grpSpPr>
          <a:xfrm>
            <a:off x="1118248" y="1887885"/>
            <a:ext cx="3001073" cy="3158889"/>
            <a:chOff x="1871348" y="2031471"/>
            <a:chExt cx="2728248" cy="2871717"/>
          </a:xfrm>
        </p:grpSpPr>
        <p:sp>
          <p:nvSpPr>
            <p:cNvPr id="5" name="Rectangle 4"/>
            <p:cNvSpPr/>
            <p:nvPr/>
          </p:nvSpPr>
          <p:spPr bwMode="auto">
            <a:xfrm>
              <a:off x="1871348" y="2031471"/>
              <a:ext cx="2606040" cy="2560321"/>
            </a:xfrm>
            <a:prstGeom prst="rect">
              <a:avLst/>
            </a:prstGeom>
            <a:solidFill>
              <a:schemeClr val="tx2"/>
            </a:solid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ts val="1200"/>
                </a:spcAft>
              </a:pPr>
              <a:r>
                <a:rPr lang="en-US" sz="2400" spc="-70" dirty="0">
                  <a:solidFill>
                    <a:schemeClr val="bg1"/>
                  </a:solidFill>
                  <a:latin typeface="+mj-lt"/>
                </a:rPr>
                <a:t>Test </a:t>
              </a:r>
              <a:r>
                <a:rPr lang="en-US" sz="2400" spc="-70" dirty="0" smtClean="0">
                  <a:solidFill>
                    <a:schemeClr val="bg1"/>
                  </a:solidFill>
                  <a:latin typeface="+mj-lt"/>
                </a:rPr>
                <a:t>drive the new Office in </a:t>
              </a:r>
              <a:r>
                <a:rPr lang="en-US" sz="2400" spc="-70" dirty="0">
                  <a:solidFill>
                    <a:schemeClr val="bg1"/>
                  </a:solidFill>
                  <a:latin typeface="+mj-lt"/>
                </a:rPr>
                <a:t>our </a:t>
              </a:r>
              <a:r>
                <a:rPr lang="en-US" sz="2400" spc="-70" dirty="0" smtClean="0">
                  <a:solidFill>
                    <a:schemeClr val="bg1"/>
                  </a:solidFill>
                  <a:latin typeface="+mj-lt"/>
                </a:rPr>
                <a:t>Customer </a:t>
              </a:r>
              <a:r>
                <a:rPr lang="en-US" sz="2400" spc="-70" dirty="0">
                  <a:solidFill>
                    <a:schemeClr val="bg1"/>
                  </a:solidFill>
                  <a:latin typeface="+mj-lt"/>
                </a:rPr>
                <a:t>Immersion Experience </a:t>
              </a:r>
              <a:r>
                <a:rPr lang="en-US" sz="2400" spc="-70" dirty="0" smtClean="0">
                  <a:solidFill>
                    <a:schemeClr val="bg1"/>
                  </a:solidFill>
                  <a:latin typeface="+mj-lt"/>
                </a:rPr>
                <a:t>   Centers</a:t>
              </a:r>
              <a:endParaRPr lang="en-US" sz="2400" spc="-70" dirty="0">
                <a:solidFill>
                  <a:schemeClr val="bg1"/>
                </a:solidFill>
                <a:latin typeface="+mj-lt"/>
              </a:endParaRPr>
            </a:p>
          </p:txBody>
        </p:sp>
        <p:sp>
          <p:nvSpPr>
            <p:cNvPr id="4" name="TextBox 3"/>
            <p:cNvSpPr txBox="1"/>
            <p:nvPr/>
          </p:nvSpPr>
          <p:spPr>
            <a:xfrm>
              <a:off x="3900046" y="3425860"/>
              <a:ext cx="699550" cy="1477328"/>
            </a:xfrm>
            <a:prstGeom prst="rect">
              <a:avLst/>
            </a:prstGeom>
            <a:noFill/>
          </p:spPr>
          <p:txBody>
            <a:bodyPr wrap="none" lIns="0" tIns="0" rIns="0" bIns="0" rtlCol="0">
              <a:spAutoFit/>
            </a:bodyPr>
            <a:lstStyle/>
            <a:p>
              <a:r>
                <a:rPr lang="en-US" sz="9600" b="1" spc="-70" dirty="0" smtClean="0">
                  <a:solidFill>
                    <a:schemeClr val="bg1"/>
                  </a:solidFill>
                </a:rPr>
                <a:t>1</a:t>
              </a:r>
            </a:p>
          </p:txBody>
        </p:sp>
      </p:grpSp>
    </p:spTree>
    <p:extLst>
      <p:ext uri="{BB962C8B-B14F-4D97-AF65-F5344CB8AC3E}">
        <p14:creationId xmlns:p14="http://schemas.microsoft.com/office/powerpoint/2010/main" val="355555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19112" y="2438400"/>
            <a:ext cx="6796088" cy="3677930"/>
            <a:chOff x="519112" y="2438400"/>
            <a:chExt cx="6796088" cy="3677930"/>
          </a:xfrm>
        </p:grpSpPr>
        <p:sp>
          <p:nvSpPr>
            <p:cNvPr id="3" name="TextBox 2"/>
            <p:cNvSpPr txBox="1"/>
            <p:nvPr/>
          </p:nvSpPr>
          <p:spPr>
            <a:xfrm>
              <a:off x="519112" y="2438400"/>
              <a:ext cx="6796088" cy="3677930"/>
            </a:xfrm>
            <a:prstGeom prst="rect">
              <a:avLst/>
            </a:prstGeom>
            <a:noFill/>
          </p:spPr>
          <p:txBody>
            <a:bodyPr wrap="square" lIns="0" tIns="0" rIns="0" bIns="0" rtlCol="0">
              <a:spAutoFit/>
            </a:bodyPr>
            <a:lstStyle/>
            <a:p>
              <a:r>
                <a:rPr lang="en-US" sz="23900" spc="-70" dirty="0" smtClean="0">
                  <a:solidFill>
                    <a:schemeClr val="tx2"/>
                  </a:solidFill>
                </a:rPr>
                <a:t>Q A</a:t>
              </a:r>
            </a:p>
          </p:txBody>
        </p:sp>
        <p:sp>
          <p:nvSpPr>
            <p:cNvPr id="4" name="TextBox 3"/>
            <p:cNvSpPr txBox="1"/>
            <p:nvPr/>
          </p:nvSpPr>
          <p:spPr>
            <a:xfrm>
              <a:off x="2436814" y="3928535"/>
              <a:ext cx="1785232" cy="2123658"/>
            </a:xfrm>
            <a:prstGeom prst="rect">
              <a:avLst/>
            </a:prstGeom>
            <a:noFill/>
          </p:spPr>
          <p:txBody>
            <a:bodyPr wrap="square" lIns="0" tIns="0" rIns="0" bIns="0" rtlCol="0">
              <a:spAutoFit/>
            </a:bodyPr>
            <a:lstStyle/>
            <a:p>
              <a:r>
                <a:rPr lang="en-US" sz="13800" spc="-70" dirty="0" smtClean="0">
                  <a:solidFill>
                    <a:schemeClr val="bg1">
                      <a:lumMod val="75000"/>
                    </a:schemeClr>
                  </a:solidFill>
                </a:rPr>
                <a:t>&amp;</a:t>
              </a:r>
            </a:p>
          </p:txBody>
        </p:sp>
      </p:grpSp>
      <p:sp>
        <p:nvSpPr>
          <p:cNvPr id="6" name="Title 5"/>
          <p:cNvSpPr>
            <a:spLocks noGrp="1"/>
          </p:cNvSpPr>
          <p:nvPr>
            <p:ph type="title"/>
          </p:nvPr>
        </p:nvSpPr>
        <p:spPr/>
        <p:txBody>
          <a:bodyPr/>
          <a:lstStyle/>
          <a:p>
            <a:r>
              <a:rPr lang="en-US" dirty="0" smtClean="0"/>
              <a:t>What are your questions?</a:t>
            </a:r>
            <a:endParaRPr lang="en-US" dirty="0"/>
          </a:p>
        </p:txBody>
      </p:sp>
      <p:pic>
        <p:nvPicPr>
          <p:cNvPr id="7" name="Picture 6" descr="Encore logo_primary.jp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5492" y="4575604"/>
            <a:ext cx="3084576" cy="914400"/>
          </a:xfrm>
          <a:prstGeom prst="rect">
            <a:avLst/>
          </a:prstGeom>
        </p:spPr>
      </p:pic>
    </p:spTree>
    <p:extLst>
      <p:ext uri="{BB962C8B-B14F-4D97-AF65-F5344CB8AC3E}">
        <p14:creationId xmlns:p14="http://schemas.microsoft.com/office/powerpoint/2010/main" val="352529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2592327" y="2215884"/>
            <a:ext cx="7004170" cy="2426232"/>
          </a:xfrm>
          <a:prstGeom prst="rect">
            <a:avLst/>
          </a:prstGeom>
        </p:spPr>
      </p:pic>
    </p:spTree>
    <p:extLst>
      <p:ext uri="{BB962C8B-B14F-4D97-AF65-F5344CB8AC3E}">
        <p14:creationId xmlns:p14="http://schemas.microsoft.com/office/powerpoint/2010/main" val="36645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520702" y="6298298"/>
            <a:ext cx="11173090"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892" eaLnBrk="0" hangingPunct="0"/>
            <a:r>
              <a:rPr lang="en-US" sz="700" dirty="0">
                <a:gradFill>
                  <a:gsLst>
                    <a:gs pos="0">
                      <a:srgbClr val="FFFFFF"/>
                    </a:gs>
                    <a:gs pos="100000">
                      <a:srgbClr val="FFFFFF"/>
                    </a:gs>
                  </a:gsLst>
                  <a:lin ang="5400000" scaled="0"/>
                </a:gradFill>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3892" eaLnBrk="0" hangingPunct="0"/>
            <a:r>
              <a:rPr lang="en-US" sz="700" dirty="0">
                <a:gradFill>
                  <a:gsLst>
                    <a:gs pos="0">
                      <a:srgbClr val="FFFFFF"/>
                    </a:gs>
                    <a:gs pos="100000">
                      <a:srgbClr val="FFFFFF"/>
                    </a:gs>
                  </a:gsLst>
                  <a:lin ang="5400000" scaled="0"/>
                </a:gradFill>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br>
              <a:rPr lang="en-US" sz="700" dirty="0">
                <a:gradFill>
                  <a:gsLst>
                    <a:gs pos="0">
                      <a:srgbClr val="FFFFFF"/>
                    </a:gs>
                    <a:gs pos="100000">
                      <a:srgbClr val="FFFFFF"/>
                    </a:gs>
                  </a:gsLst>
                  <a:lin ang="5400000" scaled="0"/>
                </a:gradFill>
                <a:ea typeface="Segoe UI" pitchFamily="34" charset="0"/>
                <a:cs typeface="Segoe UI" pitchFamily="34" charset="0"/>
              </a:rPr>
            </a:br>
            <a:r>
              <a:rPr lang="en-US" sz="700" dirty="0">
                <a:gradFill>
                  <a:gsLst>
                    <a:gs pos="0">
                      <a:srgbClr val="FFFFFF"/>
                    </a:gs>
                    <a:gs pos="100000">
                      <a:srgbClr val="FFFFFF"/>
                    </a:gs>
                  </a:gsLst>
                  <a:lin ang="5400000" scaled="0"/>
                </a:gradFill>
                <a:ea typeface="Segoe UI" pitchFamily="34" charset="0"/>
                <a:cs typeface="Segoe UI" pitchFamily="34" charset="0"/>
              </a:rPr>
              <a:t>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694983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480801" cy="747897"/>
          </a:xfrm>
        </p:spPr>
        <p:txBody>
          <a:bodyPr/>
          <a:lstStyle/>
          <a:p>
            <a:r>
              <a:rPr lang="en-US" sz="5300" dirty="0"/>
              <a:t>Why Customers are Moving to Office 365</a:t>
            </a:r>
          </a:p>
        </p:txBody>
      </p:sp>
      <p:grpSp>
        <p:nvGrpSpPr>
          <p:cNvPr id="13" name="Group 12"/>
          <p:cNvGrpSpPr/>
          <p:nvPr/>
        </p:nvGrpSpPr>
        <p:grpSpPr>
          <a:xfrm>
            <a:off x="517525" y="1911350"/>
            <a:ext cx="2240280" cy="2448359"/>
            <a:chOff x="517525" y="1911350"/>
            <a:chExt cx="2240280" cy="2448359"/>
          </a:xfrm>
        </p:grpSpPr>
        <p:sp>
          <p:nvSpPr>
            <p:cNvPr id="3" name="Rectangle 2"/>
            <p:cNvSpPr/>
            <p:nvPr/>
          </p:nvSpPr>
          <p:spPr bwMode="auto">
            <a:xfrm>
              <a:off x="517525" y="1911350"/>
              <a:ext cx="2240280" cy="22402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4572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Business strategy</a:t>
              </a:r>
            </a:p>
          </p:txBody>
        </p:sp>
        <p:sp>
          <p:nvSpPr>
            <p:cNvPr id="8" name="TextBox 7"/>
            <p:cNvSpPr txBox="1"/>
            <p:nvPr/>
          </p:nvSpPr>
          <p:spPr>
            <a:xfrm>
              <a:off x="2199022" y="3344046"/>
              <a:ext cx="508000" cy="1015663"/>
            </a:xfrm>
            <a:prstGeom prst="rect">
              <a:avLst/>
            </a:prstGeom>
            <a:noFill/>
          </p:spPr>
          <p:txBody>
            <a:bodyPr wrap="square" lIns="0" tIns="0" rIns="0" bIns="0" rtlCol="0">
              <a:spAutoFit/>
            </a:bodyPr>
            <a:lstStyle/>
            <a:p>
              <a:r>
                <a:rPr lang="en-US" sz="6600" b="1" spc="-70" dirty="0" smtClean="0">
                  <a:solidFill>
                    <a:schemeClr val="bg1"/>
                  </a:solidFill>
                </a:rPr>
                <a:t>1</a:t>
              </a:r>
            </a:p>
          </p:txBody>
        </p:sp>
      </p:grpSp>
      <p:grpSp>
        <p:nvGrpSpPr>
          <p:cNvPr id="14" name="Group 13"/>
          <p:cNvGrpSpPr/>
          <p:nvPr/>
        </p:nvGrpSpPr>
        <p:grpSpPr>
          <a:xfrm>
            <a:off x="2797334" y="1911350"/>
            <a:ext cx="2240280" cy="2448359"/>
            <a:chOff x="2797334" y="1911350"/>
            <a:chExt cx="2240280" cy="2448359"/>
          </a:xfrm>
        </p:grpSpPr>
        <p:sp>
          <p:nvSpPr>
            <p:cNvPr id="4" name="Rectangle 3"/>
            <p:cNvSpPr/>
            <p:nvPr/>
          </p:nvSpPr>
          <p:spPr bwMode="auto">
            <a:xfrm>
              <a:off x="2797334" y="1911350"/>
              <a:ext cx="2240280" cy="22402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4572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Competitive migration</a:t>
              </a:r>
            </a:p>
          </p:txBody>
        </p:sp>
        <p:sp>
          <p:nvSpPr>
            <p:cNvPr id="9" name="TextBox 8"/>
            <p:cNvSpPr txBox="1"/>
            <p:nvPr/>
          </p:nvSpPr>
          <p:spPr>
            <a:xfrm>
              <a:off x="4451879" y="3344046"/>
              <a:ext cx="508000" cy="1015663"/>
            </a:xfrm>
            <a:prstGeom prst="rect">
              <a:avLst/>
            </a:prstGeom>
            <a:noFill/>
          </p:spPr>
          <p:txBody>
            <a:bodyPr wrap="square" lIns="0" tIns="0" rIns="0" bIns="0" rtlCol="0">
              <a:spAutoFit/>
            </a:bodyPr>
            <a:lstStyle/>
            <a:p>
              <a:r>
                <a:rPr lang="en-US" sz="6600" b="1" spc="-70" dirty="0" smtClean="0">
                  <a:solidFill>
                    <a:schemeClr val="bg1"/>
                  </a:solidFill>
                </a:rPr>
                <a:t>2</a:t>
              </a:r>
            </a:p>
          </p:txBody>
        </p:sp>
      </p:grpSp>
      <p:grpSp>
        <p:nvGrpSpPr>
          <p:cNvPr id="15" name="Group 14"/>
          <p:cNvGrpSpPr/>
          <p:nvPr/>
        </p:nvGrpSpPr>
        <p:grpSpPr>
          <a:xfrm>
            <a:off x="5077143" y="1911350"/>
            <a:ext cx="2240280" cy="2448359"/>
            <a:chOff x="5077143" y="1911350"/>
            <a:chExt cx="2240280" cy="2448359"/>
          </a:xfrm>
        </p:grpSpPr>
        <p:sp>
          <p:nvSpPr>
            <p:cNvPr id="5" name="Rectangle 4"/>
            <p:cNvSpPr/>
            <p:nvPr/>
          </p:nvSpPr>
          <p:spPr bwMode="auto">
            <a:xfrm>
              <a:off x="5077143" y="1911350"/>
              <a:ext cx="2240280" cy="22402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4572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Shift IT personnel </a:t>
              </a:r>
              <a:r>
                <a:rPr lang="en-US" sz="2400" dirty="0" smtClean="0">
                  <a:gradFill>
                    <a:gsLst>
                      <a:gs pos="0">
                        <a:srgbClr val="FFFFFF"/>
                      </a:gs>
                      <a:gs pos="100000">
                        <a:srgbClr val="FFFFFF"/>
                      </a:gs>
                    </a:gsLst>
                    <a:lin ang="5400000" scaled="0"/>
                  </a:gradFill>
                  <a:ea typeface="Segoe UI" pitchFamily="34" charset="0"/>
                  <a:cs typeface="Segoe UI" pitchFamily="34" charset="0"/>
                </a:rPr>
                <a:t/>
              </a:r>
              <a:br>
                <a:rPr lang="en-US" sz="2400" dirty="0" smtClean="0">
                  <a:gradFill>
                    <a:gsLst>
                      <a:gs pos="0">
                        <a:srgbClr val="FFFFFF"/>
                      </a:gs>
                      <a:gs pos="100000">
                        <a:srgbClr val="FFFFFF"/>
                      </a:gs>
                    </a:gsLst>
                    <a:lin ang="5400000" scaled="0"/>
                  </a:gradFill>
                  <a:ea typeface="Segoe UI" pitchFamily="34" charset="0"/>
                  <a:cs typeface="Segoe UI" pitchFamily="34" charset="0"/>
                </a:rPr>
              </a:br>
              <a:r>
                <a:rPr lang="en-US" sz="2400" dirty="0" smtClean="0">
                  <a:gradFill>
                    <a:gsLst>
                      <a:gs pos="0">
                        <a:srgbClr val="FFFFFF"/>
                      </a:gs>
                      <a:gs pos="100000">
                        <a:srgbClr val="FFFFFF"/>
                      </a:gs>
                    </a:gsLst>
                    <a:lin ang="5400000" scaled="0"/>
                  </a:gradFill>
                  <a:ea typeface="Segoe UI" pitchFamily="34" charset="0"/>
                  <a:cs typeface="Segoe UI" pitchFamily="34" charset="0"/>
                </a:rPr>
                <a:t>from </a:t>
              </a:r>
              <a:r>
                <a:rPr lang="en-US" sz="2400" dirty="0">
                  <a:gradFill>
                    <a:gsLst>
                      <a:gs pos="0">
                        <a:srgbClr val="FFFFFF"/>
                      </a:gs>
                      <a:gs pos="100000">
                        <a:srgbClr val="FFFFFF"/>
                      </a:gs>
                    </a:gsLst>
                    <a:lin ang="5400000" scaled="0"/>
                  </a:gradFill>
                  <a:ea typeface="Segoe UI" pitchFamily="34" charset="0"/>
                  <a:cs typeface="Segoe UI" pitchFamily="34" charset="0"/>
                </a:rPr>
                <a:t>non-core to core</a:t>
              </a:r>
            </a:p>
          </p:txBody>
        </p:sp>
        <p:sp>
          <p:nvSpPr>
            <p:cNvPr id="10" name="TextBox 9"/>
            <p:cNvSpPr txBox="1"/>
            <p:nvPr/>
          </p:nvSpPr>
          <p:spPr>
            <a:xfrm>
              <a:off x="6695546" y="3344046"/>
              <a:ext cx="508000" cy="1015663"/>
            </a:xfrm>
            <a:prstGeom prst="rect">
              <a:avLst/>
            </a:prstGeom>
            <a:noFill/>
          </p:spPr>
          <p:txBody>
            <a:bodyPr wrap="square" lIns="0" tIns="0" rIns="0" bIns="0" rtlCol="0">
              <a:spAutoFit/>
            </a:bodyPr>
            <a:lstStyle/>
            <a:p>
              <a:r>
                <a:rPr lang="en-US" sz="6600" b="1" spc="-70" dirty="0" smtClean="0">
                  <a:solidFill>
                    <a:schemeClr val="bg1"/>
                  </a:solidFill>
                </a:rPr>
                <a:t>3</a:t>
              </a:r>
            </a:p>
          </p:txBody>
        </p:sp>
      </p:grpSp>
      <p:grpSp>
        <p:nvGrpSpPr>
          <p:cNvPr id="16" name="Group 15"/>
          <p:cNvGrpSpPr/>
          <p:nvPr/>
        </p:nvGrpSpPr>
        <p:grpSpPr>
          <a:xfrm>
            <a:off x="7356952" y="1911350"/>
            <a:ext cx="2240280" cy="2448359"/>
            <a:chOff x="7356952" y="1911350"/>
            <a:chExt cx="2240280" cy="2448359"/>
          </a:xfrm>
        </p:grpSpPr>
        <p:sp>
          <p:nvSpPr>
            <p:cNvPr id="6" name="Rectangle 5"/>
            <p:cNvSpPr/>
            <p:nvPr/>
          </p:nvSpPr>
          <p:spPr bwMode="auto">
            <a:xfrm>
              <a:off x="7356952" y="1911350"/>
              <a:ext cx="2240280" cy="22402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4572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No server patching </a:t>
              </a:r>
              <a:r>
                <a:rPr lang="en-US" sz="2400" dirty="0" smtClean="0">
                  <a:gradFill>
                    <a:gsLst>
                      <a:gs pos="0">
                        <a:srgbClr val="FFFFFF"/>
                      </a:gs>
                      <a:gs pos="100000">
                        <a:srgbClr val="FFFFFF"/>
                      </a:gs>
                    </a:gsLst>
                    <a:lin ang="5400000" scaled="0"/>
                  </a:gradFill>
                  <a:ea typeface="Segoe UI" pitchFamily="34" charset="0"/>
                  <a:cs typeface="Segoe UI" pitchFamily="34" charset="0"/>
                </a:rPr>
                <a:t/>
              </a:r>
              <a:br>
                <a:rPr lang="en-US" sz="2400" dirty="0" smtClean="0">
                  <a:gradFill>
                    <a:gsLst>
                      <a:gs pos="0">
                        <a:srgbClr val="FFFFFF"/>
                      </a:gs>
                      <a:gs pos="100000">
                        <a:srgbClr val="FFFFFF"/>
                      </a:gs>
                    </a:gsLst>
                    <a:lin ang="5400000" scaled="0"/>
                  </a:gradFill>
                  <a:ea typeface="Segoe UI" pitchFamily="34" charset="0"/>
                  <a:cs typeface="Segoe UI" pitchFamily="34" charset="0"/>
                </a:rPr>
              </a:br>
              <a:r>
                <a:rPr lang="en-US" sz="2400" dirty="0" smtClean="0">
                  <a:gradFill>
                    <a:gsLst>
                      <a:gs pos="0">
                        <a:srgbClr val="FFFFFF"/>
                      </a:gs>
                      <a:gs pos="100000">
                        <a:srgbClr val="FFFFFF"/>
                      </a:gs>
                    </a:gsLst>
                    <a:lin ang="5400000" scaled="0"/>
                  </a:gradFill>
                  <a:ea typeface="Segoe UI" pitchFamily="34" charset="0"/>
                  <a:cs typeface="Segoe UI" pitchFamily="34" charset="0"/>
                </a:rPr>
                <a:t>and </a:t>
              </a:r>
              <a:r>
                <a:rPr lang="en-US" sz="2400" dirty="0">
                  <a:gradFill>
                    <a:gsLst>
                      <a:gs pos="0">
                        <a:srgbClr val="FFFFFF"/>
                      </a:gs>
                      <a:gs pos="100000">
                        <a:srgbClr val="FFFFFF"/>
                      </a:gs>
                    </a:gsLst>
                    <a:lin ang="5400000" scaled="0"/>
                  </a:gradFill>
                  <a:ea typeface="Segoe UI" pitchFamily="34" charset="0"/>
                  <a:cs typeface="Segoe UI" pitchFamily="34" charset="0"/>
                </a:rPr>
                <a:t>upgrades</a:t>
              </a:r>
            </a:p>
          </p:txBody>
        </p:sp>
        <p:sp>
          <p:nvSpPr>
            <p:cNvPr id="11" name="TextBox 10"/>
            <p:cNvSpPr txBox="1"/>
            <p:nvPr/>
          </p:nvSpPr>
          <p:spPr>
            <a:xfrm>
              <a:off x="8947679" y="3344046"/>
              <a:ext cx="508000" cy="1015663"/>
            </a:xfrm>
            <a:prstGeom prst="rect">
              <a:avLst/>
            </a:prstGeom>
            <a:noFill/>
          </p:spPr>
          <p:txBody>
            <a:bodyPr wrap="square" lIns="0" tIns="0" rIns="0" bIns="0" rtlCol="0">
              <a:spAutoFit/>
            </a:bodyPr>
            <a:lstStyle/>
            <a:p>
              <a:r>
                <a:rPr lang="en-US" sz="6600" b="1" spc="-70" dirty="0" smtClean="0">
                  <a:solidFill>
                    <a:schemeClr val="bg1"/>
                  </a:solidFill>
                </a:rPr>
                <a:t>4</a:t>
              </a:r>
            </a:p>
          </p:txBody>
        </p:sp>
      </p:grpSp>
      <p:grpSp>
        <p:nvGrpSpPr>
          <p:cNvPr id="17" name="Group 16"/>
          <p:cNvGrpSpPr/>
          <p:nvPr/>
        </p:nvGrpSpPr>
        <p:grpSpPr>
          <a:xfrm>
            <a:off x="9636760" y="1911350"/>
            <a:ext cx="2240280" cy="2448359"/>
            <a:chOff x="9636760" y="1911350"/>
            <a:chExt cx="2240280" cy="2448359"/>
          </a:xfrm>
        </p:grpSpPr>
        <p:sp>
          <p:nvSpPr>
            <p:cNvPr id="7" name="Rectangle 6"/>
            <p:cNvSpPr/>
            <p:nvPr/>
          </p:nvSpPr>
          <p:spPr bwMode="auto">
            <a:xfrm>
              <a:off x="9636760" y="1911350"/>
              <a:ext cx="2240280" cy="22402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4572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Extend enterprise</a:t>
              </a:r>
            </a:p>
          </p:txBody>
        </p:sp>
        <p:sp>
          <p:nvSpPr>
            <p:cNvPr id="12" name="TextBox 11"/>
            <p:cNvSpPr txBox="1"/>
            <p:nvPr/>
          </p:nvSpPr>
          <p:spPr>
            <a:xfrm>
              <a:off x="11236502" y="3344046"/>
              <a:ext cx="508000" cy="1015663"/>
            </a:xfrm>
            <a:prstGeom prst="rect">
              <a:avLst/>
            </a:prstGeom>
            <a:noFill/>
          </p:spPr>
          <p:txBody>
            <a:bodyPr wrap="square" lIns="0" tIns="0" rIns="0" bIns="0" rtlCol="0">
              <a:spAutoFit/>
            </a:bodyPr>
            <a:lstStyle/>
            <a:p>
              <a:r>
                <a:rPr lang="en-US" sz="6600" b="1" spc="-70" dirty="0" smtClean="0">
                  <a:solidFill>
                    <a:schemeClr val="bg1"/>
                  </a:solidFill>
                </a:rPr>
                <a:t>5</a:t>
              </a:r>
            </a:p>
          </p:txBody>
        </p:sp>
      </p:grpSp>
    </p:spTree>
    <p:extLst>
      <p:ext uri="{BB962C8B-B14F-4D97-AF65-F5344CB8AC3E}">
        <p14:creationId xmlns:p14="http://schemas.microsoft.com/office/powerpoint/2010/main" val="3655434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1+#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1+#ppt_w/2"/>
                                          </p:val>
                                        </p:tav>
                                        <p:tav tm="100000">
                                          <p:val>
                                            <p:strVal val="#ppt_x"/>
                                          </p:val>
                                        </p:tav>
                                      </p:tavLst>
                                    </p:anim>
                                    <p:anim calcmode="lin" valueType="num">
                                      <p:cBhvr additive="base">
                                        <p:cTn id="16" dur="75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1+#ppt_w/2"/>
                                          </p:val>
                                        </p:tav>
                                        <p:tav tm="100000">
                                          <p:val>
                                            <p:strVal val="#ppt_x"/>
                                          </p:val>
                                        </p:tav>
                                      </p:tavLst>
                                    </p:anim>
                                    <p:anim calcmode="lin" valueType="num">
                                      <p:cBhvr additive="base">
                                        <p:cTn id="20" dur="75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750" fill="hold"/>
                                        <p:tgtEl>
                                          <p:spTgt spid="17"/>
                                        </p:tgtEl>
                                        <p:attrNameLst>
                                          <p:attrName>ppt_x</p:attrName>
                                        </p:attrNameLst>
                                      </p:cBhvr>
                                      <p:tavLst>
                                        <p:tav tm="0">
                                          <p:val>
                                            <p:strVal val="1+#ppt_w/2"/>
                                          </p:val>
                                        </p:tav>
                                        <p:tav tm="100000">
                                          <p:val>
                                            <p:strVal val="#ppt_x"/>
                                          </p:val>
                                        </p:tav>
                                      </p:tavLst>
                                    </p:anim>
                                    <p:anim calcmode="lin" valueType="num">
                                      <p:cBhvr additive="base">
                                        <p:cTn id="24"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1"/>
          <p:cNvSpPr>
            <a:spLocks noGrp="1"/>
          </p:cNvSpPr>
          <p:nvPr>
            <p:ph type="sldNum" sz="quarter" idx="4"/>
          </p:nvPr>
        </p:nvSpPr>
        <p:spPr>
          <a:xfrm>
            <a:off x="11674986" y="6492876"/>
            <a:ext cx="513841" cy="365125"/>
          </a:xfrm>
          <a:prstGeom prst="rect">
            <a:avLst/>
          </a:prstGeom>
        </p:spPr>
        <p:txBody>
          <a:bodyPr>
            <a:normAutofit/>
          </a:bodyPr>
          <a:lstStyle/>
          <a:p>
            <a:fld id="{76D8E909-938B-47AE-BA6E-C31282E5C101}" type="slidenum">
              <a:rPr lang="de-DE" smtClean="0"/>
              <a:pPr/>
              <a:t>5</a:t>
            </a:fld>
            <a:endParaRPr lang="de-DE"/>
          </a:p>
        </p:txBody>
      </p:sp>
      <p:sp>
        <p:nvSpPr>
          <p:cNvPr id="70" name="TextBox 69"/>
          <p:cNvSpPr txBox="1"/>
          <p:nvPr/>
        </p:nvSpPr>
        <p:spPr>
          <a:xfrm>
            <a:off x="-19052" y="882157"/>
            <a:ext cx="3028167" cy="369332"/>
          </a:xfrm>
          <a:prstGeom prst="rect">
            <a:avLst/>
          </a:prstGeom>
          <a:solidFill>
            <a:srgbClr val="DC2C34"/>
          </a:solidFill>
        </p:spPr>
        <p:txBody>
          <a:bodyPr wrap="square" lIns="121899" tIns="60949" rIns="121899" bIns="60949" rtlCol="0">
            <a:spAutoFit/>
          </a:bodyPr>
          <a:lstStyle/>
          <a:p>
            <a:pPr algn="r"/>
            <a:r>
              <a:rPr lang="en-US" sz="1600" b="1" dirty="0">
                <a:solidFill>
                  <a:schemeClr val="bg1"/>
                </a:solidFill>
                <a:latin typeface="Century Gothic" pitchFamily="34" charset="0"/>
              </a:rPr>
              <a:t>Rethink Technology!</a:t>
            </a:r>
          </a:p>
        </p:txBody>
      </p:sp>
      <p:sp>
        <p:nvSpPr>
          <p:cNvPr id="71" name="TextBox 70"/>
          <p:cNvSpPr txBox="1"/>
          <p:nvPr/>
        </p:nvSpPr>
        <p:spPr>
          <a:xfrm>
            <a:off x="-19051" y="437207"/>
            <a:ext cx="4710332" cy="451405"/>
          </a:xfrm>
          <a:prstGeom prst="rect">
            <a:avLst/>
          </a:prstGeom>
          <a:solidFill>
            <a:srgbClr val="B02329"/>
          </a:solidFill>
        </p:spPr>
        <p:txBody>
          <a:bodyPr wrap="square" lIns="121899" tIns="60949" rIns="121899" bIns="60949" rtlCol="0">
            <a:spAutoFit/>
          </a:bodyPr>
          <a:lstStyle/>
          <a:p>
            <a:pPr algn="r"/>
            <a:r>
              <a:rPr lang="en-US" sz="2100" b="1" dirty="0">
                <a:solidFill>
                  <a:schemeClr val="bg1"/>
                </a:solidFill>
                <a:latin typeface="Century Gothic" pitchFamily="34" charset="0"/>
              </a:rPr>
              <a:t>ENCORE TECHNOLOGY GROUP</a:t>
            </a:r>
          </a:p>
        </p:txBody>
      </p:sp>
      <p:sp>
        <p:nvSpPr>
          <p:cNvPr id="7" name="TextBox 6"/>
          <p:cNvSpPr txBox="1"/>
          <p:nvPr/>
        </p:nvSpPr>
        <p:spPr>
          <a:xfrm>
            <a:off x="548460" y="6210300"/>
            <a:ext cx="4066641" cy="461643"/>
          </a:xfrm>
          <a:prstGeom prst="rect">
            <a:avLst/>
          </a:prstGeom>
          <a:noFill/>
        </p:spPr>
        <p:txBody>
          <a:bodyPr wrap="square" lIns="121899" tIns="60949" rIns="121899" bIns="60949" rtlCol="0">
            <a:spAutoFit/>
          </a:bodyPr>
          <a:lstStyle/>
          <a:p>
            <a:r>
              <a:rPr lang="en-US" sz="1100" dirty="0">
                <a:solidFill>
                  <a:srgbClr val="C00000"/>
                </a:solidFill>
                <a:latin typeface="Century Gothic" pitchFamily="34" charset="0"/>
              </a:rPr>
              <a:t>2013 - Encore Technology Group, LLC. - All rights reserved.</a:t>
            </a:r>
          </a:p>
        </p:txBody>
      </p:sp>
      <p:sp>
        <p:nvSpPr>
          <p:cNvPr id="139" name="TextBox 138"/>
          <p:cNvSpPr txBox="1"/>
          <p:nvPr/>
        </p:nvSpPr>
        <p:spPr>
          <a:xfrm>
            <a:off x="5380763" y="6210300"/>
            <a:ext cx="4066641" cy="292366"/>
          </a:xfrm>
          <a:prstGeom prst="rect">
            <a:avLst/>
          </a:prstGeom>
          <a:noFill/>
        </p:spPr>
        <p:txBody>
          <a:bodyPr wrap="square" lIns="121899" tIns="60949" rIns="121899" bIns="60949" rtlCol="0">
            <a:spAutoFit/>
          </a:bodyPr>
          <a:lstStyle/>
          <a:p>
            <a:pPr algn="r"/>
            <a:r>
              <a:rPr lang="en-US" sz="1100" dirty="0">
                <a:solidFill>
                  <a:srgbClr val="C00000"/>
                </a:solidFill>
              </a:rPr>
              <a:t>http://www.encoretg.com</a:t>
            </a:r>
            <a:endParaRPr lang="en-US" sz="1100" dirty="0">
              <a:solidFill>
                <a:srgbClr val="C00000"/>
              </a:solidFill>
              <a:latin typeface="Century Gothic" pitchFamily="34" charset="0"/>
            </a:endParaRPr>
          </a:p>
        </p:txBody>
      </p:sp>
      <p:sp>
        <p:nvSpPr>
          <p:cNvPr id="8" name="Content Placeholder 2"/>
          <p:cNvSpPr txBox="1">
            <a:spLocks/>
          </p:cNvSpPr>
          <p:nvPr/>
        </p:nvSpPr>
        <p:spPr>
          <a:xfrm>
            <a:off x="810049" y="2612138"/>
            <a:ext cx="10908998" cy="3052063"/>
          </a:xfrm>
          <a:prstGeom prst="rect">
            <a:avLst/>
          </a:prstGeom>
        </p:spPr>
        <p:txBody>
          <a:bodyPr lIns="121899" tIns="60949" rIns="121899" bIns="60949">
            <a:normAutofit/>
          </a:bodyPr>
          <a:lstStyle>
            <a:lvl1pPr marL="265176" indent="-265176" algn="l" rtl="0" eaLnBrk="1" latinLnBrk="0" hangingPunct="1">
              <a:spcBef>
                <a:spcPts val="250"/>
              </a:spcBef>
              <a:buClr>
                <a:srgbClr val="C00000"/>
              </a:buClr>
              <a:buSzPct val="80000"/>
              <a:buFont typeface="Arial" pitchFamily="34" charset="0"/>
              <a:buChar char="•"/>
              <a:defRPr kumimoji="0" sz="2800" kern="1200">
                <a:solidFill>
                  <a:schemeClr val="tx1"/>
                </a:solidFill>
                <a:effectLst/>
                <a:latin typeface="Century Gothic" pitchFamily="34" charset="0"/>
                <a:ea typeface="+mn-ea"/>
                <a:cs typeface="+mn-cs"/>
              </a:defRPr>
            </a:lvl1pPr>
            <a:lvl2pPr marL="548640" indent="-201168" algn="l" rtl="0" eaLnBrk="1" latinLnBrk="0" hangingPunct="1">
              <a:spcBef>
                <a:spcPts val="250"/>
              </a:spcBef>
              <a:buClr>
                <a:srgbClr val="C00000"/>
              </a:buClr>
              <a:buSzPct val="100000"/>
              <a:buFont typeface="Arial" pitchFamily="34" charset="0"/>
              <a:buChar char="•"/>
              <a:defRPr kumimoji="0" sz="2400" kern="1200">
                <a:solidFill>
                  <a:schemeClr val="tx1"/>
                </a:solidFill>
                <a:latin typeface="Century Gothic" pitchFamily="34" charset="0"/>
                <a:ea typeface="+mn-ea"/>
                <a:cs typeface="+mn-cs"/>
              </a:defRPr>
            </a:lvl2pPr>
            <a:lvl3pPr marL="786384" indent="-182880" algn="l" rtl="0" eaLnBrk="1" latinLnBrk="0" hangingPunct="1">
              <a:spcBef>
                <a:spcPts val="250"/>
              </a:spcBef>
              <a:buClr>
                <a:srgbClr val="C00000"/>
              </a:buClr>
              <a:buSzPct val="100000"/>
              <a:buFont typeface="Arial" pitchFamily="34" charset="0"/>
              <a:buChar char="•"/>
              <a:defRPr kumimoji="0" sz="2200" kern="1200">
                <a:solidFill>
                  <a:schemeClr val="tx1"/>
                </a:solidFill>
                <a:latin typeface="Century Gothic" pitchFamily="34" charset="0"/>
                <a:ea typeface="+mn-ea"/>
                <a:cs typeface="+mn-cs"/>
              </a:defRPr>
            </a:lvl3pPr>
            <a:lvl4pPr marL="1024128" indent="-182880" algn="l" rtl="0" eaLnBrk="1" latinLnBrk="0" hangingPunct="1">
              <a:spcBef>
                <a:spcPts val="230"/>
              </a:spcBef>
              <a:buClr>
                <a:srgbClr val="C00000"/>
              </a:buClr>
              <a:buSzPct val="112000"/>
              <a:buFont typeface="Arial" pitchFamily="34" charset="0"/>
              <a:buChar char="•"/>
              <a:defRPr kumimoji="0" sz="1900" kern="1200">
                <a:solidFill>
                  <a:schemeClr val="tx1"/>
                </a:solidFill>
                <a:latin typeface="Century Gothic" pitchFamily="34" charset="0"/>
                <a:ea typeface="+mn-ea"/>
                <a:cs typeface="+mn-cs"/>
              </a:defRPr>
            </a:lvl4pPr>
            <a:lvl5pPr marL="1280160" indent="-182880" algn="l" rtl="0" eaLnBrk="1" latinLnBrk="0" hangingPunct="1">
              <a:spcBef>
                <a:spcPts val="250"/>
              </a:spcBef>
              <a:buClr>
                <a:srgbClr val="C00000"/>
              </a:buClr>
              <a:buSzPct val="100000"/>
              <a:buFont typeface="Arial" pitchFamily="34" charset="0"/>
              <a:buChar char="•"/>
              <a:defRPr kumimoji="0" sz="1800" kern="1200">
                <a:solidFill>
                  <a:schemeClr val="tx1"/>
                </a:solidFill>
                <a:latin typeface="Century Gothic" pitchFamily="34" charset="0"/>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buNone/>
            </a:pPr>
            <a:r>
              <a:rPr lang="en-US" dirty="0" smtClean="0"/>
              <a:t>Accessing a resource that is distributed and accessible both singularly and/or in a dispersed methodology from multiple, geographically diverse locations using a common connectivity medium</a:t>
            </a:r>
            <a:endParaRPr lang="en-US" dirty="0"/>
          </a:p>
        </p:txBody>
      </p:sp>
      <p:sp>
        <p:nvSpPr>
          <p:cNvPr id="9" name="Title 1"/>
          <p:cNvSpPr txBox="1">
            <a:spLocks/>
          </p:cNvSpPr>
          <p:nvPr/>
        </p:nvSpPr>
        <p:spPr>
          <a:xfrm>
            <a:off x="644992" y="1359918"/>
            <a:ext cx="10908998" cy="988060"/>
          </a:xfrm>
          <a:prstGeom prst="rect">
            <a:avLst/>
          </a:prstGeom>
        </p:spPr>
        <p:txBody>
          <a:bodyPr lIns="121899" tIns="60949" rIns="121899" bIns="60949">
            <a:normAutofit fontScale="97500" lnSpcReduction="1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5900" dirty="0">
                <a:solidFill>
                  <a:srgbClr val="B02329"/>
                </a:solidFill>
              </a:rPr>
              <a:t>What is Cloud?</a:t>
            </a:r>
          </a:p>
        </p:txBody>
      </p:sp>
    </p:spTree>
    <p:extLst>
      <p:ext uri="{BB962C8B-B14F-4D97-AF65-F5344CB8AC3E}">
        <p14:creationId xmlns:p14="http://schemas.microsoft.com/office/powerpoint/2010/main" val="13857740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1"/>
          <p:cNvSpPr>
            <a:spLocks noGrp="1"/>
          </p:cNvSpPr>
          <p:nvPr>
            <p:ph type="sldNum" sz="quarter" idx="4"/>
          </p:nvPr>
        </p:nvSpPr>
        <p:spPr>
          <a:xfrm>
            <a:off x="11674986" y="6492876"/>
            <a:ext cx="513841" cy="365125"/>
          </a:xfrm>
          <a:prstGeom prst="rect">
            <a:avLst/>
          </a:prstGeom>
        </p:spPr>
        <p:txBody>
          <a:bodyPr>
            <a:normAutofit/>
          </a:bodyPr>
          <a:lstStyle/>
          <a:p>
            <a:fld id="{76D8E909-938B-47AE-BA6E-C31282E5C101}" type="slidenum">
              <a:rPr lang="de-DE" smtClean="0"/>
              <a:pPr/>
              <a:t>6</a:t>
            </a:fld>
            <a:endParaRPr lang="de-DE"/>
          </a:p>
        </p:txBody>
      </p:sp>
      <p:sp>
        <p:nvSpPr>
          <p:cNvPr id="70" name="TextBox 69"/>
          <p:cNvSpPr txBox="1"/>
          <p:nvPr/>
        </p:nvSpPr>
        <p:spPr>
          <a:xfrm>
            <a:off x="-19052" y="882157"/>
            <a:ext cx="3028167" cy="369332"/>
          </a:xfrm>
          <a:prstGeom prst="rect">
            <a:avLst/>
          </a:prstGeom>
          <a:solidFill>
            <a:srgbClr val="DC2C34"/>
          </a:solidFill>
        </p:spPr>
        <p:txBody>
          <a:bodyPr wrap="square" lIns="121899" tIns="60949" rIns="121899" bIns="60949" rtlCol="0">
            <a:spAutoFit/>
          </a:bodyPr>
          <a:lstStyle/>
          <a:p>
            <a:pPr algn="r"/>
            <a:r>
              <a:rPr lang="en-US" sz="1600" b="1" dirty="0">
                <a:solidFill>
                  <a:schemeClr val="bg1"/>
                </a:solidFill>
                <a:latin typeface="Century Gothic" pitchFamily="34" charset="0"/>
              </a:rPr>
              <a:t>Rethink Technology!</a:t>
            </a:r>
          </a:p>
        </p:txBody>
      </p:sp>
      <p:sp>
        <p:nvSpPr>
          <p:cNvPr id="71" name="TextBox 70"/>
          <p:cNvSpPr txBox="1"/>
          <p:nvPr/>
        </p:nvSpPr>
        <p:spPr>
          <a:xfrm>
            <a:off x="-19051" y="437207"/>
            <a:ext cx="4710332" cy="451405"/>
          </a:xfrm>
          <a:prstGeom prst="rect">
            <a:avLst/>
          </a:prstGeom>
          <a:solidFill>
            <a:srgbClr val="B02329"/>
          </a:solidFill>
        </p:spPr>
        <p:txBody>
          <a:bodyPr wrap="square" lIns="121899" tIns="60949" rIns="121899" bIns="60949" rtlCol="0">
            <a:spAutoFit/>
          </a:bodyPr>
          <a:lstStyle/>
          <a:p>
            <a:pPr algn="r"/>
            <a:r>
              <a:rPr lang="en-US" sz="2100" b="1" dirty="0">
                <a:solidFill>
                  <a:schemeClr val="bg1"/>
                </a:solidFill>
                <a:latin typeface="Century Gothic" pitchFamily="34" charset="0"/>
              </a:rPr>
              <a:t>ENCORE TECHNOLOGY GROUP</a:t>
            </a:r>
          </a:p>
        </p:txBody>
      </p:sp>
      <p:sp>
        <p:nvSpPr>
          <p:cNvPr id="7" name="TextBox 6"/>
          <p:cNvSpPr txBox="1"/>
          <p:nvPr/>
        </p:nvSpPr>
        <p:spPr>
          <a:xfrm>
            <a:off x="548460" y="6210300"/>
            <a:ext cx="4066641" cy="461643"/>
          </a:xfrm>
          <a:prstGeom prst="rect">
            <a:avLst/>
          </a:prstGeom>
          <a:noFill/>
        </p:spPr>
        <p:txBody>
          <a:bodyPr wrap="square" lIns="121899" tIns="60949" rIns="121899" bIns="60949" rtlCol="0">
            <a:spAutoFit/>
          </a:bodyPr>
          <a:lstStyle/>
          <a:p>
            <a:r>
              <a:rPr lang="en-US" sz="1100" dirty="0">
                <a:solidFill>
                  <a:srgbClr val="C00000"/>
                </a:solidFill>
                <a:latin typeface="Century Gothic" pitchFamily="34" charset="0"/>
              </a:rPr>
              <a:t>2013 - Encore Technology Group, LLC. - All rights reserved.</a:t>
            </a:r>
          </a:p>
        </p:txBody>
      </p:sp>
      <p:sp>
        <p:nvSpPr>
          <p:cNvPr id="139" name="TextBox 138"/>
          <p:cNvSpPr txBox="1"/>
          <p:nvPr/>
        </p:nvSpPr>
        <p:spPr>
          <a:xfrm>
            <a:off x="5380763" y="6210300"/>
            <a:ext cx="4066641" cy="292366"/>
          </a:xfrm>
          <a:prstGeom prst="rect">
            <a:avLst/>
          </a:prstGeom>
          <a:noFill/>
        </p:spPr>
        <p:txBody>
          <a:bodyPr wrap="square" lIns="121899" tIns="60949" rIns="121899" bIns="60949" rtlCol="0">
            <a:spAutoFit/>
          </a:bodyPr>
          <a:lstStyle/>
          <a:p>
            <a:pPr algn="r"/>
            <a:r>
              <a:rPr lang="en-US" sz="1100" dirty="0">
                <a:solidFill>
                  <a:srgbClr val="C00000"/>
                </a:solidFill>
              </a:rPr>
              <a:t>http://www.encoretg.com</a:t>
            </a:r>
            <a:endParaRPr lang="en-US" sz="1100" dirty="0">
              <a:solidFill>
                <a:srgbClr val="C00000"/>
              </a:solidFill>
              <a:latin typeface="Century Gothic" pitchFamily="34" charset="0"/>
            </a:endParaRPr>
          </a:p>
        </p:txBody>
      </p:sp>
      <p:sp>
        <p:nvSpPr>
          <p:cNvPr id="8" name="Content Placeholder 2"/>
          <p:cNvSpPr txBox="1">
            <a:spLocks/>
          </p:cNvSpPr>
          <p:nvPr/>
        </p:nvSpPr>
        <p:spPr>
          <a:xfrm>
            <a:off x="810049" y="2612138"/>
            <a:ext cx="10908998" cy="3052063"/>
          </a:xfrm>
          <a:prstGeom prst="rect">
            <a:avLst/>
          </a:prstGeom>
        </p:spPr>
        <p:txBody>
          <a:bodyPr lIns="121899" tIns="60949" rIns="121899" bIns="60949">
            <a:noAutofit/>
          </a:bodyPr>
          <a:lstStyle>
            <a:lvl1pPr marL="265176" indent="-265176" algn="l" rtl="0" eaLnBrk="1" latinLnBrk="0" hangingPunct="1">
              <a:spcBef>
                <a:spcPts val="250"/>
              </a:spcBef>
              <a:buClr>
                <a:srgbClr val="C00000"/>
              </a:buClr>
              <a:buSzPct val="80000"/>
              <a:buFont typeface="Arial" pitchFamily="34" charset="0"/>
              <a:buChar char="•"/>
              <a:defRPr kumimoji="0" sz="2800" kern="1200">
                <a:solidFill>
                  <a:schemeClr val="tx1"/>
                </a:solidFill>
                <a:effectLst/>
                <a:latin typeface="Century Gothic" pitchFamily="34" charset="0"/>
                <a:ea typeface="+mn-ea"/>
                <a:cs typeface="+mn-cs"/>
              </a:defRPr>
            </a:lvl1pPr>
            <a:lvl2pPr marL="548640" indent="-201168" algn="l" rtl="0" eaLnBrk="1" latinLnBrk="0" hangingPunct="1">
              <a:spcBef>
                <a:spcPts val="250"/>
              </a:spcBef>
              <a:buClr>
                <a:srgbClr val="C00000"/>
              </a:buClr>
              <a:buSzPct val="100000"/>
              <a:buFont typeface="Arial" pitchFamily="34" charset="0"/>
              <a:buChar char="•"/>
              <a:defRPr kumimoji="0" sz="2400" kern="1200">
                <a:solidFill>
                  <a:schemeClr val="tx1"/>
                </a:solidFill>
                <a:latin typeface="Century Gothic" pitchFamily="34" charset="0"/>
                <a:ea typeface="+mn-ea"/>
                <a:cs typeface="+mn-cs"/>
              </a:defRPr>
            </a:lvl2pPr>
            <a:lvl3pPr marL="786384" indent="-182880" algn="l" rtl="0" eaLnBrk="1" latinLnBrk="0" hangingPunct="1">
              <a:spcBef>
                <a:spcPts val="250"/>
              </a:spcBef>
              <a:buClr>
                <a:srgbClr val="C00000"/>
              </a:buClr>
              <a:buSzPct val="100000"/>
              <a:buFont typeface="Arial" pitchFamily="34" charset="0"/>
              <a:buChar char="•"/>
              <a:defRPr kumimoji="0" sz="2200" kern="1200">
                <a:solidFill>
                  <a:schemeClr val="tx1"/>
                </a:solidFill>
                <a:latin typeface="Century Gothic" pitchFamily="34" charset="0"/>
                <a:ea typeface="+mn-ea"/>
                <a:cs typeface="+mn-cs"/>
              </a:defRPr>
            </a:lvl3pPr>
            <a:lvl4pPr marL="1024128" indent="-182880" algn="l" rtl="0" eaLnBrk="1" latinLnBrk="0" hangingPunct="1">
              <a:spcBef>
                <a:spcPts val="230"/>
              </a:spcBef>
              <a:buClr>
                <a:srgbClr val="C00000"/>
              </a:buClr>
              <a:buSzPct val="112000"/>
              <a:buFont typeface="Arial" pitchFamily="34" charset="0"/>
              <a:buChar char="•"/>
              <a:defRPr kumimoji="0" sz="1900" kern="1200">
                <a:solidFill>
                  <a:schemeClr val="tx1"/>
                </a:solidFill>
                <a:latin typeface="Century Gothic" pitchFamily="34" charset="0"/>
                <a:ea typeface="+mn-ea"/>
                <a:cs typeface="+mn-cs"/>
              </a:defRPr>
            </a:lvl4pPr>
            <a:lvl5pPr marL="1280160" indent="-182880" algn="l" rtl="0" eaLnBrk="1" latinLnBrk="0" hangingPunct="1">
              <a:spcBef>
                <a:spcPts val="250"/>
              </a:spcBef>
              <a:buClr>
                <a:srgbClr val="C00000"/>
              </a:buClr>
              <a:buSzPct val="100000"/>
              <a:buFont typeface="Arial" pitchFamily="34" charset="0"/>
              <a:buChar char="•"/>
              <a:defRPr kumimoji="0" sz="1800" kern="1200">
                <a:solidFill>
                  <a:schemeClr val="tx1"/>
                </a:solidFill>
                <a:latin typeface="Century Gothic" pitchFamily="34" charset="0"/>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buNone/>
            </a:pPr>
            <a:r>
              <a:rPr lang="en-US" sz="2100" dirty="0"/>
              <a:t>Unified communications (UC) is the integration of real-time, enterprise, communication services such as instant messaging (chat), presence information, voice (including IP telephony), mobility features (including extension mobility and single number reach), audio, web &amp; video conferencing, unified messaging, etc.</a:t>
            </a:r>
          </a:p>
          <a:p>
            <a:pPr marL="0" indent="0">
              <a:buNone/>
            </a:pPr>
            <a:endParaRPr lang="en-US" sz="2100" dirty="0"/>
          </a:p>
          <a:p>
            <a:pPr marL="0" indent="0">
              <a:buNone/>
            </a:pPr>
            <a:r>
              <a:rPr lang="en-US" sz="2100" dirty="0"/>
              <a:t>UC is not necessarily a single product, but a set of products that provides a consistent unified user-interface and user-experience across multiple devices and media-types.</a:t>
            </a:r>
          </a:p>
          <a:p>
            <a:pPr marL="0" indent="0">
              <a:buNone/>
            </a:pPr>
            <a:endParaRPr lang="en-US" sz="2100" dirty="0"/>
          </a:p>
          <a:p>
            <a:pPr marL="0" indent="0">
              <a:buNone/>
            </a:pPr>
            <a:r>
              <a:rPr lang="en-US" sz="2100" dirty="0"/>
              <a:t>Wikipedia Paraphrase</a:t>
            </a:r>
          </a:p>
        </p:txBody>
      </p:sp>
      <p:sp>
        <p:nvSpPr>
          <p:cNvPr id="9" name="Title 1"/>
          <p:cNvSpPr txBox="1">
            <a:spLocks/>
          </p:cNvSpPr>
          <p:nvPr/>
        </p:nvSpPr>
        <p:spPr>
          <a:xfrm>
            <a:off x="644992" y="1359918"/>
            <a:ext cx="10908998" cy="988060"/>
          </a:xfrm>
          <a:prstGeom prst="rect">
            <a:avLst/>
          </a:prstGeom>
        </p:spPr>
        <p:txBody>
          <a:bodyPr lIns="121899" tIns="60949" rIns="121899" bIns="60949">
            <a:normAutofit fontScale="82500" lnSpcReduction="1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5900" dirty="0">
                <a:solidFill>
                  <a:srgbClr val="B02329"/>
                </a:solidFill>
              </a:rPr>
              <a:t>What is Unified Communications?</a:t>
            </a:r>
          </a:p>
        </p:txBody>
      </p:sp>
    </p:spTree>
    <p:extLst>
      <p:ext uri="{BB962C8B-B14F-4D97-AF65-F5344CB8AC3E}">
        <p14:creationId xmlns:p14="http://schemas.microsoft.com/office/powerpoint/2010/main" val="2187268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1"/>
          <p:cNvSpPr>
            <a:spLocks noGrp="1"/>
          </p:cNvSpPr>
          <p:nvPr>
            <p:ph type="sldNum" sz="quarter" idx="4"/>
          </p:nvPr>
        </p:nvSpPr>
        <p:spPr>
          <a:xfrm>
            <a:off x="11674986" y="6492876"/>
            <a:ext cx="513841" cy="365125"/>
          </a:xfrm>
          <a:prstGeom prst="rect">
            <a:avLst/>
          </a:prstGeom>
        </p:spPr>
        <p:txBody>
          <a:bodyPr>
            <a:normAutofit/>
          </a:bodyPr>
          <a:lstStyle/>
          <a:p>
            <a:fld id="{76D8E909-938B-47AE-BA6E-C31282E5C101}" type="slidenum">
              <a:rPr lang="de-DE" smtClean="0"/>
              <a:pPr/>
              <a:t>7</a:t>
            </a:fld>
            <a:endParaRPr lang="de-DE"/>
          </a:p>
        </p:txBody>
      </p:sp>
      <p:sp>
        <p:nvSpPr>
          <p:cNvPr id="70" name="TextBox 69"/>
          <p:cNvSpPr txBox="1"/>
          <p:nvPr/>
        </p:nvSpPr>
        <p:spPr>
          <a:xfrm>
            <a:off x="-19052" y="882157"/>
            <a:ext cx="3028167" cy="369332"/>
          </a:xfrm>
          <a:prstGeom prst="rect">
            <a:avLst/>
          </a:prstGeom>
          <a:solidFill>
            <a:srgbClr val="DC2C34"/>
          </a:solidFill>
        </p:spPr>
        <p:txBody>
          <a:bodyPr wrap="square" lIns="121899" tIns="60949" rIns="121899" bIns="60949" rtlCol="0">
            <a:spAutoFit/>
          </a:bodyPr>
          <a:lstStyle/>
          <a:p>
            <a:pPr algn="r"/>
            <a:r>
              <a:rPr lang="en-US" sz="1600" b="1" dirty="0">
                <a:solidFill>
                  <a:schemeClr val="bg1"/>
                </a:solidFill>
                <a:latin typeface="Century Gothic" pitchFamily="34" charset="0"/>
              </a:rPr>
              <a:t>Rethink Technology!</a:t>
            </a:r>
          </a:p>
        </p:txBody>
      </p:sp>
      <p:sp>
        <p:nvSpPr>
          <p:cNvPr id="71" name="TextBox 70"/>
          <p:cNvSpPr txBox="1"/>
          <p:nvPr/>
        </p:nvSpPr>
        <p:spPr>
          <a:xfrm>
            <a:off x="-19051" y="437207"/>
            <a:ext cx="4710332" cy="451405"/>
          </a:xfrm>
          <a:prstGeom prst="rect">
            <a:avLst/>
          </a:prstGeom>
          <a:solidFill>
            <a:srgbClr val="B02329"/>
          </a:solidFill>
        </p:spPr>
        <p:txBody>
          <a:bodyPr wrap="square" lIns="121899" tIns="60949" rIns="121899" bIns="60949" rtlCol="0">
            <a:spAutoFit/>
          </a:bodyPr>
          <a:lstStyle/>
          <a:p>
            <a:pPr algn="r"/>
            <a:r>
              <a:rPr lang="en-US" sz="2100" b="1" dirty="0">
                <a:solidFill>
                  <a:schemeClr val="bg1"/>
                </a:solidFill>
                <a:latin typeface="Century Gothic" pitchFamily="34" charset="0"/>
              </a:rPr>
              <a:t>ENCORE TECHNOLOGY GROUP</a:t>
            </a:r>
          </a:p>
        </p:txBody>
      </p:sp>
      <p:sp>
        <p:nvSpPr>
          <p:cNvPr id="7" name="TextBox 6"/>
          <p:cNvSpPr txBox="1"/>
          <p:nvPr/>
        </p:nvSpPr>
        <p:spPr>
          <a:xfrm>
            <a:off x="548460" y="6210300"/>
            <a:ext cx="4066641" cy="461643"/>
          </a:xfrm>
          <a:prstGeom prst="rect">
            <a:avLst/>
          </a:prstGeom>
          <a:noFill/>
        </p:spPr>
        <p:txBody>
          <a:bodyPr wrap="square" lIns="121899" tIns="60949" rIns="121899" bIns="60949" rtlCol="0">
            <a:spAutoFit/>
          </a:bodyPr>
          <a:lstStyle/>
          <a:p>
            <a:r>
              <a:rPr lang="en-US" sz="1100" dirty="0">
                <a:solidFill>
                  <a:srgbClr val="C00000"/>
                </a:solidFill>
                <a:latin typeface="Century Gothic" pitchFamily="34" charset="0"/>
              </a:rPr>
              <a:t>2013 - Encore Technology Group, LLC. - All rights reserved.</a:t>
            </a:r>
          </a:p>
        </p:txBody>
      </p:sp>
      <p:sp>
        <p:nvSpPr>
          <p:cNvPr id="139" name="TextBox 138"/>
          <p:cNvSpPr txBox="1"/>
          <p:nvPr/>
        </p:nvSpPr>
        <p:spPr>
          <a:xfrm>
            <a:off x="5380763" y="6210300"/>
            <a:ext cx="4066641" cy="292366"/>
          </a:xfrm>
          <a:prstGeom prst="rect">
            <a:avLst/>
          </a:prstGeom>
          <a:noFill/>
        </p:spPr>
        <p:txBody>
          <a:bodyPr wrap="square" lIns="121899" tIns="60949" rIns="121899" bIns="60949" rtlCol="0">
            <a:spAutoFit/>
          </a:bodyPr>
          <a:lstStyle/>
          <a:p>
            <a:pPr algn="r"/>
            <a:r>
              <a:rPr lang="en-US" sz="1100" dirty="0">
                <a:solidFill>
                  <a:srgbClr val="C00000"/>
                </a:solidFill>
              </a:rPr>
              <a:t>http://www.encoretg.com</a:t>
            </a:r>
            <a:endParaRPr lang="en-US" sz="1100" dirty="0">
              <a:solidFill>
                <a:srgbClr val="C00000"/>
              </a:solidFill>
              <a:latin typeface="Century Gothic" pitchFamily="34" charset="0"/>
            </a:endParaRPr>
          </a:p>
        </p:txBody>
      </p:sp>
      <p:sp>
        <p:nvSpPr>
          <p:cNvPr id="8" name="Content Placeholder 2"/>
          <p:cNvSpPr txBox="1">
            <a:spLocks/>
          </p:cNvSpPr>
          <p:nvPr/>
        </p:nvSpPr>
        <p:spPr>
          <a:xfrm>
            <a:off x="810049" y="2612138"/>
            <a:ext cx="10908998" cy="3052063"/>
          </a:xfrm>
          <a:prstGeom prst="rect">
            <a:avLst/>
          </a:prstGeom>
        </p:spPr>
        <p:txBody>
          <a:bodyPr lIns="121899" tIns="60949" rIns="121899" bIns="60949">
            <a:noAutofit/>
          </a:bodyPr>
          <a:lstStyle>
            <a:lvl1pPr marL="265176" indent="-265176" algn="l" rtl="0" eaLnBrk="1" latinLnBrk="0" hangingPunct="1">
              <a:spcBef>
                <a:spcPts val="250"/>
              </a:spcBef>
              <a:buClr>
                <a:srgbClr val="C00000"/>
              </a:buClr>
              <a:buSzPct val="80000"/>
              <a:buFont typeface="Arial" pitchFamily="34" charset="0"/>
              <a:buChar char="•"/>
              <a:defRPr kumimoji="0" sz="2800" kern="1200">
                <a:solidFill>
                  <a:schemeClr val="tx1"/>
                </a:solidFill>
                <a:effectLst/>
                <a:latin typeface="Century Gothic" pitchFamily="34" charset="0"/>
                <a:ea typeface="+mn-ea"/>
                <a:cs typeface="+mn-cs"/>
              </a:defRPr>
            </a:lvl1pPr>
            <a:lvl2pPr marL="548640" indent="-201168" algn="l" rtl="0" eaLnBrk="1" latinLnBrk="0" hangingPunct="1">
              <a:spcBef>
                <a:spcPts val="250"/>
              </a:spcBef>
              <a:buClr>
                <a:srgbClr val="C00000"/>
              </a:buClr>
              <a:buSzPct val="100000"/>
              <a:buFont typeface="Arial" pitchFamily="34" charset="0"/>
              <a:buChar char="•"/>
              <a:defRPr kumimoji="0" sz="2400" kern="1200">
                <a:solidFill>
                  <a:schemeClr val="tx1"/>
                </a:solidFill>
                <a:latin typeface="Century Gothic" pitchFamily="34" charset="0"/>
                <a:ea typeface="+mn-ea"/>
                <a:cs typeface="+mn-cs"/>
              </a:defRPr>
            </a:lvl2pPr>
            <a:lvl3pPr marL="786384" indent="-182880" algn="l" rtl="0" eaLnBrk="1" latinLnBrk="0" hangingPunct="1">
              <a:spcBef>
                <a:spcPts val="250"/>
              </a:spcBef>
              <a:buClr>
                <a:srgbClr val="C00000"/>
              </a:buClr>
              <a:buSzPct val="100000"/>
              <a:buFont typeface="Arial" pitchFamily="34" charset="0"/>
              <a:buChar char="•"/>
              <a:defRPr kumimoji="0" sz="2200" kern="1200">
                <a:solidFill>
                  <a:schemeClr val="tx1"/>
                </a:solidFill>
                <a:latin typeface="Century Gothic" pitchFamily="34" charset="0"/>
                <a:ea typeface="+mn-ea"/>
                <a:cs typeface="+mn-cs"/>
              </a:defRPr>
            </a:lvl3pPr>
            <a:lvl4pPr marL="1024128" indent="-182880" algn="l" rtl="0" eaLnBrk="1" latinLnBrk="0" hangingPunct="1">
              <a:spcBef>
                <a:spcPts val="230"/>
              </a:spcBef>
              <a:buClr>
                <a:srgbClr val="C00000"/>
              </a:buClr>
              <a:buSzPct val="112000"/>
              <a:buFont typeface="Arial" pitchFamily="34" charset="0"/>
              <a:buChar char="•"/>
              <a:defRPr kumimoji="0" sz="1900" kern="1200">
                <a:solidFill>
                  <a:schemeClr val="tx1"/>
                </a:solidFill>
                <a:latin typeface="Century Gothic" pitchFamily="34" charset="0"/>
                <a:ea typeface="+mn-ea"/>
                <a:cs typeface="+mn-cs"/>
              </a:defRPr>
            </a:lvl4pPr>
            <a:lvl5pPr marL="1280160" indent="-182880" algn="l" rtl="0" eaLnBrk="1" latinLnBrk="0" hangingPunct="1">
              <a:spcBef>
                <a:spcPts val="250"/>
              </a:spcBef>
              <a:buClr>
                <a:srgbClr val="C00000"/>
              </a:buClr>
              <a:buSzPct val="100000"/>
              <a:buFont typeface="Arial" pitchFamily="34" charset="0"/>
              <a:buChar char="•"/>
              <a:defRPr kumimoji="0" sz="1800" kern="1200">
                <a:solidFill>
                  <a:schemeClr val="tx1"/>
                </a:solidFill>
                <a:latin typeface="Century Gothic" pitchFamily="34" charset="0"/>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sz="2100" b="1" dirty="0"/>
              <a:t>Telecommunications (Voice)</a:t>
            </a:r>
          </a:p>
          <a:p>
            <a:r>
              <a:rPr lang="en-US" sz="2100" b="1" dirty="0"/>
              <a:t>Unified Messaging (Email)</a:t>
            </a:r>
          </a:p>
          <a:p>
            <a:r>
              <a:rPr lang="en-US" sz="2100" b="1" dirty="0"/>
              <a:t>Instant Messaging and Presence (IM&amp;P)</a:t>
            </a:r>
          </a:p>
          <a:p>
            <a:r>
              <a:rPr lang="en-US" sz="2100" b="1" dirty="0"/>
              <a:t>Video (P2P and Multipoint)</a:t>
            </a:r>
          </a:p>
          <a:p>
            <a:r>
              <a:rPr lang="en-US" sz="2100" b="1" dirty="0"/>
              <a:t>Collaboration</a:t>
            </a:r>
          </a:p>
        </p:txBody>
      </p:sp>
      <p:sp>
        <p:nvSpPr>
          <p:cNvPr id="9" name="Title 1"/>
          <p:cNvSpPr txBox="1">
            <a:spLocks/>
          </p:cNvSpPr>
          <p:nvPr/>
        </p:nvSpPr>
        <p:spPr>
          <a:xfrm>
            <a:off x="644992" y="1359918"/>
            <a:ext cx="10908998" cy="988060"/>
          </a:xfrm>
          <a:prstGeom prst="rect">
            <a:avLst/>
          </a:prstGeom>
        </p:spPr>
        <p:txBody>
          <a:bodyPr lIns="121899" tIns="60949" rIns="121899" bIns="60949">
            <a:normAutofit fontScale="97500" lnSpcReduction="1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5900" dirty="0">
                <a:solidFill>
                  <a:srgbClr val="B02329"/>
                </a:solidFill>
              </a:rPr>
              <a:t>Unified Communications</a:t>
            </a:r>
          </a:p>
        </p:txBody>
      </p:sp>
    </p:spTree>
    <p:extLst>
      <p:ext uri="{BB962C8B-B14F-4D97-AF65-F5344CB8AC3E}">
        <p14:creationId xmlns:p14="http://schemas.microsoft.com/office/powerpoint/2010/main" val="35138004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1"/>
          <p:cNvSpPr>
            <a:spLocks noGrp="1"/>
          </p:cNvSpPr>
          <p:nvPr>
            <p:ph type="sldNum" sz="quarter" idx="4"/>
          </p:nvPr>
        </p:nvSpPr>
        <p:spPr>
          <a:xfrm>
            <a:off x="11674986" y="6492876"/>
            <a:ext cx="513841" cy="365125"/>
          </a:xfrm>
          <a:prstGeom prst="rect">
            <a:avLst/>
          </a:prstGeom>
        </p:spPr>
        <p:txBody>
          <a:bodyPr>
            <a:normAutofit/>
          </a:bodyPr>
          <a:lstStyle/>
          <a:p>
            <a:fld id="{76D8E909-938B-47AE-BA6E-C31282E5C101}" type="slidenum">
              <a:rPr lang="de-DE" smtClean="0"/>
              <a:pPr/>
              <a:t>8</a:t>
            </a:fld>
            <a:endParaRPr lang="de-DE"/>
          </a:p>
        </p:txBody>
      </p:sp>
      <p:sp>
        <p:nvSpPr>
          <p:cNvPr id="70" name="TextBox 69"/>
          <p:cNvSpPr txBox="1"/>
          <p:nvPr/>
        </p:nvSpPr>
        <p:spPr>
          <a:xfrm>
            <a:off x="-19052" y="882157"/>
            <a:ext cx="3028167" cy="369332"/>
          </a:xfrm>
          <a:prstGeom prst="rect">
            <a:avLst/>
          </a:prstGeom>
          <a:solidFill>
            <a:srgbClr val="DC2C34"/>
          </a:solidFill>
        </p:spPr>
        <p:txBody>
          <a:bodyPr wrap="square" lIns="121899" tIns="60949" rIns="121899" bIns="60949" rtlCol="0">
            <a:spAutoFit/>
          </a:bodyPr>
          <a:lstStyle/>
          <a:p>
            <a:pPr algn="r"/>
            <a:r>
              <a:rPr lang="en-US" sz="1600" b="1" dirty="0">
                <a:solidFill>
                  <a:schemeClr val="bg1"/>
                </a:solidFill>
                <a:latin typeface="Century Gothic" pitchFamily="34" charset="0"/>
              </a:rPr>
              <a:t>Rethink Technology!</a:t>
            </a:r>
          </a:p>
        </p:txBody>
      </p:sp>
      <p:sp>
        <p:nvSpPr>
          <p:cNvPr id="71" name="TextBox 70"/>
          <p:cNvSpPr txBox="1"/>
          <p:nvPr/>
        </p:nvSpPr>
        <p:spPr>
          <a:xfrm>
            <a:off x="-19051" y="437207"/>
            <a:ext cx="4710332" cy="451405"/>
          </a:xfrm>
          <a:prstGeom prst="rect">
            <a:avLst/>
          </a:prstGeom>
          <a:solidFill>
            <a:srgbClr val="B02329"/>
          </a:solidFill>
        </p:spPr>
        <p:txBody>
          <a:bodyPr wrap="square" lIns="121899" tIns="60949" rIns="121899" bIns="60949" rtlCol="0">
            <a:spAutoFit/>
          </a:bodyPr>
          <a:lstStyle/>
          <a:p>
            <a:pPr algn="r"/>
            <a:r>
              <a:rPr lang="en-US" sz="2100" b="1" dirty="0">
                <a:solidFill>
                  <a:schemeClr val="bg1"/>
                </a:solidFill>
                <a:latin typeface="Century Gothic" pitchFamily="34" charset="0"/>
              </a:rPr>
              <a:t>ENCORE TECHNOLOGY GROUP</a:t>
            </a:r>
          </a:p>
        </p:txBody>
      </p:sp>
      <p:sp>
        <p:nvSpPr>
          <p:cNvPr id="7" name="TextBox 6"/>
          <p:cNvSpPr txBox="1"/>
          <p:nvPr/>
        </p:nvSpPr>
        <p:spPr>
          <a:xfrm>
            <a:off x="548460" y="6210300"/>
            <a:ext cx="4066641" cy="461643"/>
          </a:xfrm>
          <a:prstGeom prst="rect">
            <a:avLst/>
          </a:prstGeom>
          <a:noFill/>
        </p:spPr>
        <p:txBody>
          <a:bodyPr wrap="square" lIns="121899" tIns="60949" rIns="121899" bIns="60949" rtlCol="0">
            <a:spAutoFit/>
          </a:bodyPr>
          <a:lstStyle/>
          <a:p>
            <a:r>
              <a:rPr lang="en-US" sz="1100" dirty="0">
                <a:solidFill>
                  <a:srgbClr val="C00000"/>
                </a:solidFill>
                <a:latin typeface="Century Gothic" pitchFamily="34" charset="0"/>
              </a:rPr>
              <a:t>2013 - Encore Technology Group, LLC. - All rights reserved.</a:t>
            </a:r>
          </a:p>
        </p:txBody>
      </p:sp>
      <p:sp>
        <p:nvSpPr>
          <p:cNvPr id="139" name="TextBox 138"/>
          <p:cNvSpPr txBox="1"/>
          <p:nvPr/>
        </p:nvSpPr>
        <p:spPr>
          <a:xfrm>
            <a:off x="5380763" y="6210300"/>
            <a:ext cx="4066641" cy="292366"/>
          </a:xfrm>
          <a:prstGeom prst="rect">
            <a:avLst/>
          </a:prstGeom>
          <a:noFill/>
        </p:spPr>
        <p:txBody>
          <a:bodyPr wrap="square" lIns="121899" tIns="60949" rIns="121899" bIns="60949" rtlCol="0">
            <a:spAutoFit/>
          </a:bodyPr>
          <a:lstStyle/>
          <a:p>
            <a:pPr algn="r"/>
            <a:r>
              <a:rPr lang="en-US" sz="1100" dirty="0">
                <a:solidFill>
                  <a:srgbClr val="C00000"/>
                </a:solidFill>
              </a:rPr>
              <a:t>http://www.encoretg.com</a:t>
            </a:r>
            <a:endParaRPr lang="en-US" sz="1100" dirty="0">
              <a:solidFill>
                <a:srgbClr val="C00000"/>
              </a:solidFill>
              <a:latin typeface="Century Gothic" pitchFamily="34" charset="0"/>
            </a:endParaRPr>
          </a:p>
        </p:txBody>
      </p:sp>
      <p:sp>
        <p:nvSpPr>
          <p:cNvPr id="8" name="Content Placeholder 2"/>
          <p:cNvSpPr txBox="1">
            <a:spLocks/>
          </p:cNvSpPr>
          <p:nvPr/>
        </p:nvSpPr>
        <p:spPr>
          <a:xfrm>
            <a:off x="810049" y="2612138"/>
            <a:ext cx="10908998" cy="3052063"/>
          </a:xfrm>
          <a:prstGeom prst="rect">
            <a:avLst/>
          </a:prstGeom>
        </p:spPr>
        <p:txBody>
          <a:bodyPr lIns="121899" tIns="60949" rIns="121899" bIns="60949">
            <a:noAutofit/>
          </a:bodyPr>
          <a:lstStyle>
            <a:lvl1pPr marL="265176" indent="-265176" algn="l" rtl="0" eaLnBrk="1" latinLnBrk="0" hangingPunct="1">
              <a:spcBef>
                <a:spcPts val="250"/>
              </a:spcBef>
              <a:buClr>
                <a:srgbClr val="C00000"/>
              </a:buClr>
              <a:buSzPct val="80000"/>
              <a:buFont typeface="Arial" pitchFamily="34" charset="0"/>
              <a:buChar char="•"/>
              <a:defRPr kumimoji="0" sz="2800" kern="1200">
                <a:solidFill>
                  <a:schemeClr val="tx1"/>
                </a:solidFill>
                <a:effectLst/>
                <a:latin typeface="Century Gothic" pitchFamily="34" charset="0"/>
                <a:ea typeface="+mn-ea"/>
                <a:cs typeface="+mn-cs"/>
              </a:defRPr>
            </a:lvl1pPr>
            <a:lvl2pPr marL="548640" indent="-201168" algn="l" rtl="0" eaLnBrk="1" latinLnBrk="0" hangingPunct="1">
              <a:spcBef>
                <a:spcPts val="250"/>
              </a:spcBef>
              <a:buClr>
                <a:srgbClr val="C00000"/>
              </a:buClr>
              <a:buSzPct val="100000"/>
              <a:buFont typeface="Arial" pitchFamily="34" charset="0"/>
              <a:buChar char="•"/>
              <a:defRPr kumimoji="0" sz="2400" kern="1200">
                <a:solidFill>
                  <a:schemeClr val="tx1"/>
                </a:solidFill>
                <a:latin typeface="Century Gothic" pitchFamily="34" charset="0"/>
                <a:ea typeface="+mn-ea"/>
                <a:cs typeface="+mn-cs"/>
              </a:defRPr>
            </a:lvl2pPr>
            <a:lvl3pPr marL="786384" indent="-182880" algn="l" rtl="0" eaLnBrk="1" latinLnBrk="0" hangingPunct="1">
              <a:spcBef>
                <a:spcPts val="250"/>
              </a:spcBef>
              <a:buClr>
                <a:srgbClr val="C00000"/>
              </a:buClr>
              <a:buSzPct val="100000"/>
              <a:buFont typeface="Arial" pitchFamily="34" charset="0"/>
              <a:buChar char="•"/>
              <a:defRPr kumimoji="0" sz="2200" kern="1200">
                <a:solidFill>
                  <a:schemeClr val="tx1"/>
                </a:solidFill>
                <a:latin typeface="Century Gothic" pitchFamily="34" charset="0"/>
                <a:ea typeface="+mn-ea"/>
                <a:cs typeface="+mn-cs"/>
              </a:defRPr>
            </a:lvl3pPr>
            <a:lvl4pPr marL="1024128" indent="-182880" algn="l" rtl="0" eaLnBrk="1" latinLnBrk="0" hangingPunct="1">
              <a:spcBef>
                <a:spcPts val="230"/>
              </a:spcBef>
              <a:buClr>
                <a:srgbClr val="C00000"/>
              </a:buClr>
              <a:buSzPct val="112000"/>
              <a:buFont typeface="Arial" pitchFamily="34" charset="0"/>
              <a:buChar char="•"/>
              <a:defRPr kumimoji="0" sz="1900" kern="1200">
                <a:solidFill>
                  <a:schemeClr val="tx1"/>
                </a:solidFill>
                <a:latin typeface="Century Gothic" pitchFamily="34" charset="0"/>
                <a:ea typeface="+mn-ea"/>
                <a:cs typeface="+mn-cs"/>
              </a:defRPr>
            </a:lvl4pPr>
            <a:lvl5pPr marL="1280160" indent="-182880" algn="l" rtl="0" eaLnBrk="1" latinLnBrk="0" hangingPunct="1">
              <a:spcBef>
                <a:spcPts val="250"/>
              </a:spcBef>
              <a:buClr>
                <a:srgbClr val="C00000"/>
              </a:buClr>
              <a:buSzPct val="100000"/>
              <a:buFont typeface="Arial" pitchFamily="34" charset="0"/>
              <a:buChar char="•"/>
              <a:defRPr kumimoji="0" sz="1800" kern="1200">
                <a:solidFill>
                  <a:schemeClr val="tx1"/>
                </a:solidFill>
                <a:latin typeface="Century Gothic" pitchFamily="34" charset="0"/>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gn="ctr">
              <a:buNone/>
            </a:pPr>
            <a:r>
              <a:rPr lang="en-US" sz="2700" b="1" dirty="0"/>
              <a:t>From a Cloud</a:t>
            </a:r>
          </a:p>
          <a:p>
            <a:pPr marL="0" indent="0" algn="ctr">
              <a:buNone/>
            </a:pPr>
            <a:endParaRPr lang="en-US" sz="2700" b="1" dirty="0"/>
          </a:p>
          <a:p>
            <a:pPr marL="0" indent="0" algn="ctr">
              <a:buNone/>
            </a:pPr>
            <a:r>
              <a:rPr lang="en-US" sz="2700" b="1" dirty="0"/>
              <a:t>Private</a:t>
            </a:r>
          </a:p>
          <a:p>
            <a:pPr marL="0" indent="0" algn="ctr">
              <a:buNone/>
            </a:pPr>
            <a:r>
              <a:rPr lang="en-US" sz="2700" b="1" dirty="0"/>
              <a:t/>
            </a:r>
            <a:br>
              <a:rPr lang="en-US" sz="2700" b="1" dirty="0"/>
            </a:br>
            <a:r>
              <a:rPr lang="en-US" sz="2700" b="1" dirty="0"/>
              <a:t>Public</a:t>
            </a:r>
          </a:p>
          <a:p>
            <a:pPr marL="0" indent="0" algn="ctr">
              <a:buNone/>
            </a:pPr>
            <a:endParaRPr lang="en-US" sz="2700" b="1" dirty="0"/>
          </a:p>
          <a:p>
            <a:pPr marL="0" indent="0" algn="ctr">
              <a:buNone/>
            </a:pPr>
            <a:r>
              <a:rPr lang="en-US" sz="2700" b="1" dirty="0"/>
              <a:t>Hybrid</a:t>
            </a:r>
          </a:p>
        </p:txBody>
      </p:sp>
      <p:sp>
        <p:nvSpPr>
          <p:cNvPr id="9" name="Title 1"/>
          <p:cNvSpPr txBox="1">
            <a:spLocks/>
          </p:cNvSpPr>
          <p:nvPr/>
        </p:nvSpPr>
        <p:spPr>
          <a:xfrm>
            <a:off x="644992" y="1359918"/>
            <a:ext cx="10908998" cy="988060"/>
          </a:xfrm>
          <a:prstGeom prst="rect">
            <a:avLst/>
          </a:prstGeom>
        </p:spPr>
        <p:txBody>
          <a:bodyPr lIns="121899" tIns="60949" rIns="121899" bIns="60949">
            <a:normAutofit fontScale="975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2700" dirty="0">
                <a:solidFill>
                  <a:srgbClr val="B02329"/>
                </a:solidFill>
              </a:rPr>
              <a:t>How should Unified Communications be Deployed?</a:t>
            </a:r>
          </a:p>
        </p:txBody>
      </p:sp>
    </p:spTree>
    <p:extLst>
      <p:ext uri="{BB962C8B-B14F-4D97-AF65-F5344CB8AC3E}">
        <p14:creationId xmlns:p14="http://schemas.microsoft.com/office/powerpoint/2010/main" val="5823812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71629" y="1516385"/>
            <a:ext cx="3588433" cy="3928633"/>
            <a:chOff x="435149" y="1516385"/>
            <a:chExt cx="3588433" cy="3928633"/>
          </a:xfrm>
        </p:grpSpPr>
        <p:sp>
          <p:nvSpPr>
            <p:cNvPr id="19" name="Rectangle 18"/>
            <p:cNvSpPr/>
            <p:nvPr/>
          </p:nvSpPr>
          <p:spPr>
            <a:xfrm>
              <a:off x="488939" y="1516385"/>
              <a:ext cx="2559654" cy="553998"/>
            </a:xfrm>
            <a:prstGeom prst="rect">
              <a:avLst/>
            </a:prstGeom>
          </p:spPr>
          <p:txBody>
            <a:bodyPr wrap="square" lIns="0" tIns="0" rIns="0" bIns="0">
              <a:spAutoFit/>
            </a:bodyPr>
            <a:lstStyle/>
            <a:p>
              <a:pPr defTabSz="1218936"/>
              <a:r>
                <a:rPr lang="en-US" sz="3600" dirty="0" smtClean="0">
                  <a:solidFill>
                    <a:srgbClr val="EB3C00">
                      <a:alpha val="99000"/>
                    </a:srgbClr>
                  </a:solidFill>
                  <a:latin typeface="+mj-lt"/>
                </a:rPr>
                <a:t>Devices</a:t>
              </a:r>
              <a:endParaRPr lang="en-US" sz="3600" dirty="0">
                <a:solidFill>
                  <a:srgbClr val="EB3C00">
                    <a:alpha val="99000"/>
                  </a:srgbClr>
                </a:solidFill>
                <a:latin typeface="+mj-lt"/>
              </a:endParaRPr>
            </a:p>
          </p:txBody>
        </p:sp>
        <p:sp>
          <p:nvSpPr>
            <p:cNvPr id="27" name="Rectangle 26"/>
            <p:cNvSpPr/>
            <p:nvPr/>
          </p:nvSpPr>
          <p:spPr>
            <a:xfrm>
              <a:off x="435149" y="3797630"/>
              <a:ext cx="3534644" cy="1015663"/>
            </a:xfrm>
            <a:prstGeom prst="rect">
              <a:avLst/>
            </a:prstGeom>
          </p:spPr>
          <p:txBody>
            <a:bodyPr wrap="square" lIns="182880" tIns="0" rIns="0" bIns="0">
              <a:spAutoFit/>
            </a:bodyPr>
            <a:lstStyle/>
            <a:p>
              <a:pPr defTabSz="1949639" fontAlgn="base">
                <a:spcBef>
                  <a:spcPct val="0"/>
                </a:spcBef>
                <a:spcAft>
                  <a:spcPct val="0"/>
                </a:spcAft>
              </a:pPr>
              <a:r>
                <a:rPr lang="en-US" sz="6600" b="1" spc="-200" dirty="0" smtClean="0">
                  <a:ln w="3175">
                    <a:noFill/>
                  </a:ln>
                  <a:solidFill>
                    <a:schemeClr val="tx1">
                      <a:lumMod val="65000"/>
                      <a:lumOff val="35000"/>
                    </a:schemeClr>
                  </a:solidFill>
                  <a:latin typeface="Segoe UI Light"/>
                  <a:cs typeface="Arial" charset="0"/>
                </a:rPr>
                <a:t>1 </a:t>
              </a:r>
              <a:r>
                <a:rPr lang="en-US" sz="4800" spc="-200" dirty="0" smtClean="0">
                  <a:ln w="3175">
                    <a:noFill/>
                  </a:ln>
                  <a:solidFill>
                    <a:schemeClr val="tx1">
                      <a:lumMod val="65000"/>
                      <a:lumOff val="35000"/>
                    </a:schemeClr>
                  </a:solidFill>
                  <a:latin typeface="Segoe UI Light"/>
                  <a:cs typeface="Arial" charset="0"/>
                </a:rPr>
                <a:t>billion</a:t>
              </a:r>
              <a:endParaRPr lang="en-US" sz="8800" spc="-200" dirty="0">
                <a:ln w="3175">
                  <a:noFill/>
                </a:ln>
                <a:solidFill>
                  <a:schemeClr val="tx1">
                    <a:lumMod val="65000"/>
                    <a:lumOff val="35000"/>
                  </a:schemeClr>
                </a:solidFill>
                <a:latin typeface="Segoe UI Light"/>
                <a:cs typeface="Arial" charset="0"/>
              </a:endParaRPr>
            </a:p>
          </p:txBody>
        </p:sp>
        <p:grpSp>
          <p:nvGrpSpPr>
            <p:cNvPr id="9" name="Group 8"/>
            <p:cNvGrpSpPr/>
            <p:nvPr/>
          </p:nvGrpSpPr>
          <p:grpSpPr>
            <a:xfrm>
              <a:off x="488824" y="2113978"/>
              <a:ext cx="3534758" cy="1500589"/>
              <a:chOff x="366713" y="1585482"/>
              <a:chExt cx="2651760" cy="1125442"/>
            </a:xfrm>
          </p:grpSpPr>
          <p:sp>
            <p:nvSpPr>
              <p:cNvPr id="42" name="Rectangle 41"/>
              <p:cNvSpPr/>
              <p:nvPr/>
            </p:nvSpPr>
            <p:spPr>
              <a:xfrm>
                <a:off x="366713" y="1585482"/>
                <a:ext cx="2651760" cy="1125442"/>
              </a:xfrm>
              <a:prstGeom prst="rect">
                <a:avLst/>
              </a:prstGeom>
              <a:solidFill>
                <a:schemeClr val="bg1">
                  <a:lumMod val="95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defTabSz="1218936"/>
                <a:endParaRPr lang="en-US" sz="2400">
                  <a:solidFill>
                    <a:prstClr val="white"/>
                  </a:solidFill>
                </a:endParaRPr>
              </a:p>
            </p:txBody>
          </p:sp>
          <p:pic>
            <p:nvPicPr>
              <p:cNvPr id="41"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tretch/>
            </p:blipFill>
            <p:spPr bwMode="auto">
              <a:xfrm>
                <a:off x="1951451" y="1851117"/>
                <a:ext cx="1005840" cy="647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546" y="1871449"/>
                <a:ext cx="365760" cy="578940"/>
              </a:xfrm>
              <a:prstGeom prst="rect">
                <a:avLst/>
              </a:prstGeom>
            </p:spPr>
          </p:pic>
          <p:grpSp>
            <p:nvGrpSpPr>
              <p:cNvPr id="8" name="Group 7"/>
              <p:cNvGrpSpPr/>
              <p:nvPr/>
            </p:nvGrpSpPr>
            <p:grpSpPr>
              <a:xfrm>
                <a:off x="945833" y="1787841"/>
                <a:ext cx="1234440" cy="720726"/>
                <a:chOff x="1010608" y="1787841"/>
                <a:chExt cx="1234440" cy="720726"/>
              </a:xfrm>
            </p:grpSpPr>
            <p:pic>
              <p:nvPicPr>
                <p:cNvPr id="52" name="Picture 5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10608" y="1787841"/>
                  <a:ext cx="1234440" cy="720726"/>
                </a:xfrm>
                <a:prstGeom prst="rect">
                  <a:avLst/>
                </a:prstGeom>
                <a:noFill/>
                <a:ln>
                  <a:noFill/>
                </a:ln>
              </p:spPr>
            </p:pic>
            <p:pic>
              <p:nvPicPr>
                <p:cNvPr id="5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 b="1954"/>
                <a:stretch/>
              </p:blipFill>
              <p:spPr bwMode="auto">
                <a:xfrm>
                  <a:off x="1215923" y="1843900"/>
                  <a:ext cx="822960" cy="45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 name="Rectangle 2"/>
            <p:cNvSpPr/>
            <p:nvPr/>
          </p:nvSpPr>
          <p:spPr>
            <a:xfrm>
              <a:off x="478066" y="4767910"/>
              <a:ext cx="3463961" cy="677108"/>
            </a:xfrm>
            <a:prstGeom prst="rect">
              <a:avLst/>
            </a:prstGeom>
          </p:spPr>
          <p:txBody>
            <a:bodyPr wrap="square" lIns="182880" tIns="0" bIns="0">
              <a:spAutoFit/>
            </a:bodyPr>
            <a:lstStyle/>
            <a:p>
              <a:pPr defTabSz="1949639" fontAlgn="base">
                <a:spcBef>
                  <a:spcPct val="0"/>
                </a:spcBef>
                <a:spcAft>
                  <a:spcPct val="0"/>
                </a:spcAft>
              </a:pPr>
              <a:r>
                <a:rPr lang="en-US" sz="2200" dirty="0">
                  <a:solidFill>
                    <a:prstClr val="black">
                      <a:lumMod val="65000"/>
                      <a:lumOff val="35000"/>
                    </a:prstClr>
                  </a:solidFill>
                  <a:latin typeface="Segoe UI Semibold" pitchFamily="34" charset="0"/>
                  <a:cs typeface="Segoe UI Semibold" pitchFamily="34" charset="0"/>
                </a:rPr>
                <a:t>smartphones,</a:t>
              </a:r>
              <a:r>
                <a:rPr lang="en-US" sz="2200" dirty="0">
                  <a:solidFill>
                    <a:prstClr val="black">
                      <a:lumMod val="65000"/>
                      <a:lumOff val="35000"/>
                    </a:prstClr>
                  </a:solidFill>
                  <a:latin typeface="Segoe UI Semibold" pitchFamily="34" charset="0"/>
                </a:rPr>
                <a:t> </a:t>
              </a:r>
              <a:r>
                <a:rPr lang="en-US" sz="2200" dirty="0">
                  <a:solidFill>
                    <a:prstClr val="black">
                      <a:lumMod val="65000"/>
                      <a:lumOff val="35000"/>
                    </a:prstClr>
                  </a:solidFill>
                  <a:latin typeface="Segoe UI Light"/>
                </a:rPr>
                <a:t>4 years ahead of predictions</a:t>
              </a:r>
              <a:endParaRPr lang="en-US" sz="2200" dirty="0">
                <a:solidFill>
                  <a:prstClr val="black">
                    <a:lumMod val="65000"/>
                    <a:lumOff val="35000"/>
                  </a:prstClr>
                </a:solidFill>
                <a:latin typeface="Segoe UI Light"/>
                <a:ea typeface="Segoe UI" pitchFamily="34" charset="0"/>
                <a:cs typeface="Segoe UI" pitchFamily="34" charset="0"/>
              </a:endParaRPr>
            </a:p>
          </p:txBody>
        </p:sp>
      </p:grpSp>
      <p:grpSp>
        <p:nvGrpSpPr>
          <p:cNvPr id="2" name="Group 1"/>
          <p:cNvGrpSpPr/>
          <p:nvPr/>
        </p:nvGrpSpPr>
        <p:grpSpPr>
          <a:xfrm>
            <a:off x="7992708" y="1516385"/>
            <a:ext cx="3534759" cy="4200823"/>
            <a:chOff x="7992708" y="1516385"/>
            <a:chExt cx="3534759" cy="4200823"/>
          </a:xfrm>
        </p:grpSpPr>
        <p:pic>
          <p:nvPicPr>
            <p:cNvPr id="25" name="Picture 2" descr="\\sfp\Public\Mitchell\iStock_000008114474Medium.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7992708" y="2113979"/>
              <a:ext cx="3534759" cy="15005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7992708" y="1516385"/>
              <a:ext cx="3534759" cy="4200823"/>
              <a:chOff x="7856228" y="1516385"/>
              <a:chExt cx="3534759" cy="4200823"/>
            </a:xfrm>
          </p:grpSpPr>
          <p:sp>
            <p:nvSpPr>
              <p:cNvPr id="23" name="Rectangle 22"/>
              <p:cNvSpPr/>
              <p:nvPr/>
            </p:nvSpPr>
            <p:spPr>
              <a:xfrm>
                <a:off x="7856228" y="1516385"/>
                <a:ext cx="2559653" cy="553998"/>
              </a:xfrm>
              <a:prstGeom prst="rect">
                <a:avLst/>
              </a:prstGeom>
            </p:spPr>
            <p:txBody>
              <a:bodyPr wrap="square" lIns="0" tIns="0" rIns="0" bIns="0">
                <a:spAutoFit/>
              </a:bodyPr>
              <a:lstStyle/>
              <a:p>
                <a:pPr defTabSz="1218936"/>
                <a:r>
                  <a:rPr lang="en-US" sz="3600" dirty="0" smtClean="0">
                    <a:solidFill>
                      <a:srgbClr val="EB3C00">
                        <a:alpha val="99000"/>
                      </a:srgbClr>
                    </a:solidFill>
                    <a:latin typeface="+mj-lt"/>
                  </a:rPr>
                  <a:t>Cloud</a:t>
                </a:r>
                <a:endParaRPr lang="en-US" sz="3600" dirty="0">
                  <a:solidFill>
                    <a:srgbClr val="EB3C00">
                      <a:alpha val="99000"/>
                    </a:srgbClr>
                  </a:solidFill>
                  <a:latin typeface="+mj-lt"/>
                </a:endParaRPr>
              </a:p>
            </p:txBody>
          </p:sp>
          <p:sp>
            <p:nvSpPr>
              <p:cNvPr id="32" name="Rectangle 31"/>
              <p:cNvSpPr/>
              <p:nvPr/>
            </p:nvSpPr>
            <p:spPr>
              <a:xfrm>
                <a:off x="7920417" y="3706190"/>
                <a:ext cx="2388241" cy="1015663"/>
              </a:xfrm>
              <a:prstGeom prst="rect">
                <a:avLst/>
              </a:prstGeom>
            </p:spPr>
            <p:txBody>
              <a:bodyPr wrap="square" lIns="182880" tIns="0" rIns="0" bIns="0">
                <a:spAutoFit/>
              </a:bodyPr>
              <a:lstStyle/>
              <a:p>
                <a:pPr defTabSz="1949639" fontAlgn="base">
                  <a:spcBef>
                    <a:spcPct val="0"/>
                  </a:spcBef>
                  <a:spcAft>
                    <a:spcPct val="0"/>
                  </a:spcAft>
                </a:pPr>
                <a:r>
                  <a:rPr lang="en-US" sz="6600" b="1" spc="-200" dirty="0" smtClean="0">
                    <a:ln w="3175">
                      <a:noFill/>
                    </a:ln>
                    <a:solidFill>
                      <a:schemeClr val="tx1">
                        <a:lumMod val="65000"/>
                        <a:lumOff val="35000"/>
                      </a:schemeClr>
                    </a:solidFill>
                    <a:latin typeface="Segoe UI Light"/>
                    <a:cs typeface="Arial" charset="0"/>
                  </a:rPr>
                  <a:t>50</a:t>
                </a:r>
                <a:r>
                  <a:rPr lang="en-US" sz="4800" spc="-200" dirty="0" smtClean="0">
                    <a:ln w="3175">
                      <a:noFill/>
                    </a:ln>
                    <a:solidFill>
                      <a:schemeClr val="tx1">
                        <a:lumMod val="65000"/>
                        <a:lumOff val="35000"/>
                      </a:schemeClr>
                    </a:solidFill>
                    <a:latin typeface="Segoe UI Light"/>
                    <a:cs typeface="Arial" charset="0"/>
                  </a:rPr>
                  <a:t>%</a:t>
                </a:r>
                <a:endParaRPr lang="en-US" sz="5400" spc="-400" dirty="0">
                  <a:ln w="3175">
                    <a:noFill/>
                  </a:ln>
                  <a:solidFill>
                    <a:schemeClr val="tx1">
                      <a:lumMod val="65000"/>
                      <a:lumOff val="35000"/>
                    </a:schemeClr>
                  </a:solidFill>
                  <a:latin typeface="Segoe UI Light"/>
                  <a:cs typeface="Arial" charset="0"/>
                </a:endParaRPr>
              </a:p>
            </p:txBody>
          </p:sp>
          <p:sp>
            <p:nvSpPr>
              <p:cNvPr id="14" name="Rectangle 13"/>
              <p:cNvSpPr/>
              <p:nvPr/>
            </p:nvSpPr>
            <p:spPr>
              <a:xfrm>
                <a:off x="7941359" y="4701545"/>
                <a:ext cx="3449628" cy="1015663"/>
              </a:xfrm>
              <a:prstGeom prst="rect">
                <a:avLst/>
              </a:prstGeom>
            </p:spPr>
            <p:txBody>
              <a:bodyPr wrap="square" lIns="182880" tIns="0" rIns="0" bIns="0">
                <a:spAutoFit/>
              </a:bodyPr>
              <a:lstStyle/>
              <a:p>
                <a:pPr defTabSz="1949639" fontAlgn="base">
                  <a:spcBef>
                    <a:spcPct val="0"/>
                  </a:spcBef>
                  <a:spcAft>
                    <a:spcPct val="0"/>
                  </a:spcAft>
                </a:pPr>
                <a:r>
                  <a:rPr lang="en-US" sz="2200" dirty="0" smtClean="0">
                    <a:solidFill>
                      <a:prstClr val="black">
                        <a:lumMod val="65000"/>
                        <a:lumOff val="35000"/>
                      </a:prstClr>
                    </a:solidFill>
                    <a:latin typeface="Segoe UI Light"/>
                    <a:ea typeface="Segoe UI" pitchFamily="34" charset="0"/>
                    <a:cs typeface="Segoe UI" pitchFamily="34" charset="0"/>
                  </a:rPr>
                  <a:t>of enterprise </a:t>
                </a:r>
                <a:r>
                  <a:rPr lang="en-US" sz="2200" dirty="0">
                    <a:solidFill>
                      <a:prstClr val="black">
                        <a:lumMod val="65000"/>
                        <a:lumOff val="35000"/>
                      </a:prstClr>
                    </a:solidFill>
                    <a:latin typeface="Segoe UI Light"/>
                    <a:ea typeface="Segoe UI" pitchFamily="34" charset="0"/>
                    <a:cs typeface="Segoe UI" pitchFamily="34" charset="0"/>
                  </a:rPr>
                  <a:t>customers </a:t>
                </a:r>
                <a:br>
                  <a:rPr lang="en-US" sz="2200" dirty="0">
                    <a:solidFill>
                      <a:prstClr val="black">
                        <a:lumMod val="65000"/>
                        <a:lumOff val="35000"/>
                      </a:prstClr>
                    </a:solidFill>
                    <a:latin typeface="Segoe UI Light"/>
                    <a:ea typeface="Segoe UI" pitchFamily="34" charset="0"/>
                    <a:cs typeface="Segoe UI" pitchFamily="34" charset="0"/>
                  </a:rPr>
                </a:br>
                <a:r>
                  <a:rPr lang="en-US" sz="2200" dirty="0" smtClean="0">
                    <a:solidFill>
                      <a:prstClr val="black">
                        <a:lumMod val="65000"/>
                        <a:lumOff val="35000"/>
                      </a:prstClr>
                    </a:solidFill>
                    <a:latin typeface="Segoe UI Light"/>
                    <a:ea typeface="Segoe UI" pitchFamily="34" charset="0"/>
                    <a:cs typeface="Segoe UI" pitchFamily="34" charset="0"/>
                  </a:rPr>
                  <a:t>are </a:t>
                </a:r>
                <a:r>
                  <a:rPr lang="en-US" sz="2200" b="1" dirty="0" smtClean="0">
                    <a:solidFill>
                      <a:prstClr val="black">
                        <a:lumMod val="65000"/>
                        <a:lumOff val="35000"/>
                      </a:prstClr>
                    </a:solidFill>
                    <a:latin typeface="Segoe UI Light"/>
                    <a:ea typeface="Segoe UI" pitchFamily="34" charset="0"/>
                    <a:cs typeface="Segoe UI" pitchFamily="34" charset="0"/>
                  </a:rPr>
                  <a:t>“</a:t>
                </a:r>
                <a:r>
                  <a:rPr lang="en-US" sz="2200" dirty="0" smtClean="0">
                    <a:solidFill>
                      <a:prstClr val="black">
                        <a:lumMod val="65000"/>
                        <a:lumOff val="35000"/>
                      </a:prstClr>
                    </a:solidFill>
                    <a:latin typeface="Segoe UI Semibold" pitchFamily="34" charset="0"/>
                    <a:ea typeface="Segoe UI" pitchFamily="34" charset="0"/>
                    <a:cs typeface="Segoe UI Semibold" pitchFamily="34" charset="0"/>
                  </a:rPr>
                  <a:t>on the road</a:t>
                </a:r>
                <a:r>
                  <a:rPr lang="en-US" sz="2200" b="1" dirty="0" smtClean="0">
                    <a:solidFill>
                      <a:prstClr val="black">
                        <a:lumMod val="65000"/>
                        <a:lumOff val="35000"/>
                      </a:prstClr>
                    </a:solidFill>
                    <a:latin typeface="Segoe UI Light"/>
                    <a:ea typeface="Segoe UI" pitchFamily="34" charset="0"/>
                    <a:cs typeface="Segoe UI" pitchFamily="34" charset="0"/>
                  </a:rPr>
                  <a:t>” </a:t>
                </a:r>
                <a:r>
                  <a:rPr lang="en-US" sz="2200" dirty="0" smtClean="0">
                    <a:solidFill>
                      <a:prstClr val="black">
                        <a:lumMod val="65000"/>
                        <a:lumOff val="35000"/>
                      </a:prstClr>
                    </a:solidFill>
                    <a:latin typeface="Segoe UI Light"/>
                    <a:ea typeface="Segoe UI" pitchFamily="34" charset="0"/>
                    <a:cs typeface="Segoe UI" pitchFamily="34" charset="0"/>
                  </a:rPr>
                  <a:t>to cloud in some form</a:t>
                </a:r>
                <a:endParaRPr lang="en-US" sz="2200" dirty="0">
                  <a:solidFill>
                    <a:prstClr val="black">
                      <a:lumMod val="65000"/>
                      <a:lumOff val="35000"/>
                    </a:prstClr>
                  </a:solidFill>
                  <a:latin typeface="Segoe UI Light"/>
                  <a:ea typeface="Segoe UI" pitchFamily="34" charset="0"/>
                  <a:cs typeface="Segoe UI" pitchFamily="34" charset="0"/>
                </a:endParaRPr>
              </a:p>
            </p:txBody>
          </p:sp>
        </p:grpSp>
      </p:grpSp>
      <p:sp>
        <p:nvSpPr>
          <p:cNvPr id="10" name="Title 9"/>
          <p:cNvSpPr>
            <a:spLocks noGrp="1"/>
          </p:cNvSpPr>
          <p:nvPr>
            <p:ph type="title"/>
          </p:nvPr>
        </p:nvSpPr>
        <p:spPr/>
        <p:txBody>
          <a:bodyPr/>
          <a:lstStyle/>
          <a:p>
            <a:r>
              <a:rPr lang="en-US" dirty="0" smtClean="0"/>
              <a:t>Trends impacting the way we work</a:t>
            </a:r>
            <a:endParaRPr lang="en-US" dirty="0"/>
          </a:p>
        </p:txBody>
      </p:sp>
      <p:grpSp>
        <p:nvGrpSpPr>
          <p:cNvPr id="4" name="Group 3"/>
          <p:cNvGrpSpPr/>
          <p:nvPr/>
        </p:nvGrpSpPr>
        <p:grpSpPr>
          <a:xfrm>
            <a:off x="4308947" y="1516385"/>
            <a:ext cx="3534876" cy="4144931"/>
            <a:chOff x="4308947" y="1516385"/>
            <a:chExt cx="3534876" cy="4144931"/>
          </a:xfrm>
        </p:grpSpPr>
        <p:grpSp>
          <p:nvGrpSpPr>
            <p:cNvPr id="7" name="Group 6"/>
            <p:cNvGrpSpPr/>
            <p:nvPr/>
          </p:nvGrpSpPr>
          <p:grpSpPr>
            <a:xfrm>
              <a:off x="4308947" y="1516385"/>
              <a:ext cx="3534876" cy="3235460"/>
              <a:chOff x="4172467" y="1516385"/>
              <a:chExt cx="3534876" cy="3235460"/>
            </a:xfrm>
          </p:grpSpPr>
          <p:pic>
            <p:nvPicPr>
              <p:cNvPr id="2052" name="Picture 4" descr="C:\Users\v-junyo\Documents\Jun_Mesh\Microsoft Files\DesignTools\Brand Photos\Windows 7\Commercial\COMMERCIAL\WIN12_Claudia_04.pn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4172467" y="2113980"/>
                <a:ext cx="3534757" cy="150058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172584" y="1516385"/>
                <a:ext cx="2774610" cy="553998"/>
              </a:xfrm>
              <a:prstGeom prst="rect">
                <a:avLst/>
              </a:prstGeom>
            </p:spPr>
            <p:txBody>
              <a:bodyPr wrap="square" lIns="0" tIns="0" rIns="0" bIns="0">
                <a:spAutoFit/>
              </a:bodyPr>
              <a:lstStyle/>
              <a:p>
                <a:pPr defTabSz="1218936"/>
                <a:r>
                  <a:rPr lang="en-US" sz="3600" dirty="0" smtClean="0">
                    <a:solidFill>
                      <a:srgbClr val="EB3C00">
                        <a:alpha val="99000"/>
                      </a:srgbClr>
                    </a:solidFill>
                    <a:latin typeface="+mj-lt"/>
                  </a:rPr>
                  <a:t>People</a:t>
                </a:r>
                <a:endParaRPr lang="en-US" sz="3600" dirty="0">
                  <a:solidFill>
                    <a:srgbClr val="EB3C00">
                      <a:alpha val="99000"/>
                    </a:srgbClr>
                  </a:solidFill>
                  <a:latin typeface="+mj-lt"/>
                </a:endParaRPr>
              </a:p>
            </p:txBody>
          </p:sp>
          <p:sp>
            <p:nvSpPr>
              <p:cNvPr id="6" name="Rectangle 5"/>
              <p:cNvSpPr/>
              <p:nvPr/>
            </p:nvSpPr>
            <p:spPr>
              <a:xfrm>
                <a:off x="4192924" y="3736182"/>
                <a:ext cx="3514419" cy="1015663"/>
              </a:xfrm>
              <a:prstGeom prst="rect">
                <a:avLst/>
              </a:prstGeom>
            </p:spPr>
            <p:txBody>
              <a:bodyPr wrap="square" lIns="182880" tIns="0" rIns="0" bIns="0">
                <a:spAutoFit/>
              </a:bodyPr>
              <a:lstStyle/>
              <a:p>
                <a:pPr defTabSz="1949639" fontAlgn="base">
                  <a:spcBef>
                    <a:spcPct val="0"/>
                  </a:spcBef>
                  <a:spcAft>
                    <a:spcPct val="0"/>
                  </a:spcAft>
                </a:pPr>
                <a:r>
                  <a:rPr lang="en-US" sz="2200" dirty="0" smtClean="0">
                    <a:solidFill>
                      <a:prstClr val="black">
                        <a:lumMod val="65000"/>
                        <a:lumOff val="35000"/>
                      </a:prstClr>
                    </a:solidFill>
                    <a:latin typeface="Segoe UI Light"/>
                    <a:ea typeface="Segoe UI" pitchFamily="34" charset="0"/>
                    <a:cs typeface="Segoe UI" pitchFamily="34" charset="0"/>
                  </a:rPr>
                  <a:t>For the first time in modern history, </a:t>
                </a:r>
                <a:r>
                  <a:rPr lang="en-US" sz="2200" dirty="0" smtClean="0">
                    <a:solidFill>
                      <a:prstClr val="black">
                        <a:lumMod val="65000"/>
                        <a:lumOff val="35000"/>
                      </a:prstClr>
                    </a:solidFill>
                    <a:latin typeface="Segoe UI Semibold" pitchFamily="34" charset="0"/>
                    <a:cs typeface="Segoe UI Semibold" pitchFamily="34" charset="0"/>
                  </a:rPr>
                  <a:t>workplace demographics now </a:t>
                </a:r>
                <a:r>
                  <a:rPr lang="en-US" sz="2200" dirty="0" smtClean="0">
                    <a:solidFill>
                      <a:prstClr val="black">
                        <a:lumMod val="65000"/>
                        <a:lumOff val="35000"/>
                      </a:prstClr>
                    </a:solidFill>
                    <a:latin typeface="Segoe UI Light"/>
                    <a:ea typeface="Segoe UI" pitchFamily="34" charset="0"/>
                    <a:cs typeface="Segoe UI" pitchFamily="34" charset="0"/>
                  </a:rPr>
                  <a:t>span</a:t>
                </a:r>
                <a:endParaRPr lang="en-US" sz="2200" dirty="0">
                  <a:solidFill>
                    <a:prstClr val="black">
                      <a:lumMod val="65000"/>
                      <a:lumOff val="35000"/>
                    </a:prstClr>
                  </a:solidFill>
                  <a:latin typeface="Segoe UI Semibold" pitchFamily="34" charset="0"/>
                  <a:cs typeface="Segoe UI Semibold" pitchFamily="34" charset="0"/>
                </a:endParaRPr>
              </a:p>
            </p:txBody>
          </p:sp>
        </p:grpSp>
        <p:sp>
          <p:nvSpPr>
            <p:cNvPr id="28" name="Rectangle 27"/>
            <p:cNvSpPr/>
            <p:nvPr/>
          </p:nvSpPr>
          <p:spPr>
            <a:xfrm>
              <a:off x="4348299" y="4645653"/>
              <a:ext cx="3494010" cy="1015663"/>
            </a:xfrm>
            <a:prstGeom prst="rect">
              <a:avLst/>
            </a:prstGeom>
          </p:spPr>
          <p:txBody>
            <a:bodyPr wrap="square" lIns="182880" tIns="0" rIns="0" bIns="0">
              <a:spAutoFit/>
            </a:bodyPr>
            <a:lstStyle/>
            <a:p>
              <a:pPr defTabSz="1949639" fontAlgn="base">
                <a:spcBef>
                  <a:spcPct val="0"/>
                </a:spcBef>
                <a:spcAft>
                  <a:spcPct val="0"/>
                </a:spcAft>
              </a:pPr>
              <a:r>
                <a:rPr lang="en-US" sz="6600" b="1" spc="-200" dirty="0" smtClean="0">
                  <a:ln w="3175">
                    <a:noFill/>
                  </a:ln>
                  <a:solidFill>
                    <a:schemeClr val="tx1">
                      <a:lumMod val="65000"/>
                      <a:lumOff val="35000"/>
                    </a:schemeClr>
                  </a:solidFill>
                  <a:latin typeface="Segoe UI Light"/>
                  <a:cs typeface="Arial" charset="0"/>
                </a:rPr>
                <a:t>3</a:t>
              </a:r>
              <a:r>
                <a:rPr lang="en-US" sz="4400" b="1" spc="-200" dirty="0" smtClean="0">
                  <a:ln w="3175">
                    <a:noFill/>
                  </a:ln>
                  <a:solidFill>
                    <a:schemeClr val="tx1">
                      <a:lumMod val="65000"/>
                      <a:lumOff val="35000"/>
                    </a:schemeClr>
                  </a:solidFill>
                  <a:latin typeface="Segoe UI Light"/>
                  <a:cs typeface="Arial" charset="0"/>
                </a:rPr>
                <a:t> generations</a:t>
              </a:r>
              <a:r>
                <a:rPr lang="en-US" sz="3200" spc="-200" dirty="0" smtClean="0">
                  <a:ln w="3175">
                    <a:noFill/>
                  </a:ln>
                  <a:solidFill>
                    <a:schemeClr val="tx1">
                      <a:lumMod val="65000"/>
                      <a:lumOff val="35000"/>
                    </a:schemeClr>
                  </a:solidFill>
                  <a:latin typeface="Segoe UI Light"/>
                  <a:cs typeface="Arial" charset="0"/>
                </a:rPr>
                <a:t> </a:t>
              </a:r>
              <a:endParaRPr lang="en-US" sz="3600" spc="-400" dirty="0">
                <a:ln w="3175">
                  <a:noFill/>
                </a:ln>
                <a:solidFill>
                  <a:schemeClr val="tx1">
                    <a:lumMod val="65000"/>
                    <a:lumOff val="35000"/>
                  </a:schemeClr>
                </a:solidFill>
                <a:latin typeface="Segoe UI Light"/>
                <a:cs typeface="Arial" charset="0"/>
              </a:endParaRPr>
            </a:p>
          </p:txBody>
        </p:sp>
      </p:grpSp>
    </p:spTree>
    <p:extLst>
      <p:ext uri="{BB962C8B-B14F-4D97-AF65-F5344CB8AC3E}">
        <p14:creationId xmlns:p14="http://schemas.microsoft.com/office/powerpoint/2010/main" val="401628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1+#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2.xml><?xml version="1.0" encoding="utf-8"?>
<a:theme xmlns:a="http://schemas.openxmlformats.org/drawingml/2006/main" name="5-30055_Office Template 2012 - 16x9 - Colored Accent Slides">
  <a:themeElements>
    <a:clrScheme name="Office_Template_2012_Accent_Slides">
      <a:dk1>
        <a:srgbClr val="000000"/>
      </a:dk1>
      <a:lt1>
        <a:srgbClr val="FFFFFF"/>
      </a:lt1>
      <a:dk2>
        <a:srgbClr val="EB3C00"/>
      </a:dk2>
      <a:lt2>
        <a:srgbClr val="D2D2D2"/>
      </a:lt2>
      <a:accent1>
        <a:srgbClr val="EB3C00"/>
      </a:accent1>
      <a:accent2>
        <a:srgbClr val="007233"/>
      </a:accent2>
      <a:accent3>
        <a:srgbClr val="00188F"/>
      </a:accent3>
      <a:accent4>
        <a:srgbClr val="68217A"/>
      </a:accent4>
      <a:accent5>
        <a:srgbClr val="969696"/>
      </a:accent5>
      <a:accent6>
        <a:srgbClr val="D2D2D2"/>
      </a:accent6>
      <a:hlink>
        <a:srgbClr val="969696"/>
      </a:hlink>
      <a:folHlink>
        <a:srgbClr val="D2D2D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err="1" smtClean="0">
            <a:gradFill>
              <a:gsLst>
                <a:gs pos="2917">
                  <a:schemeClr val="tx1"/>
                </a:gs>
                <a:gs pos="30000">
                  <a:schemeClr val="tx1"/>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FY13 O15 Enterprise Pitch Deck - draft1</Template>
  <TotalTime>0</TotalTime>
  <Words>5782</Words>
  <Application>Microsoft Macintosh PowerPoint</Application>
  <PresentationFormat>Custom</PresentationFormat>
  <Paragraphs>696</Paragraphs>
  <Slides>47</Slides>
  <Notes>27</Notes>
  <HiddenSlides>4</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5-30055_Office Template 2012 - 16x9 - White Background</vt:lpstr>
      <vt:lpstr>5-30055_Office Template 2012 - 16x9 - Colored Accent Slides</vt:lpstr>
      <vt:lpstr>Microsoft Cloud Services for Business</vt:lpstr>
      <vt:lpstr>Agenda</vt:lpstr>
      <vt:lpstr>PowerPoint Presentation</vt:lpstr>
      <vt:lpstr>PowerPoint Presentation</vt:lpstr>
      <vt:lpstr>PowerPoint Presentation</vt:lpstr>
      <vt:lpstr>PowerPoint Presentation</vt:lpstr>
      <vt:lpstr>PowerPoint Presentation</vt:lpstr>
      <vt:lpstr>PowerPoint Presentation</vt:lpstr>
      <vt:lpstr>Trends impacting the way we work</vt:lpstr>
      <vt:lpstr>Commoditization (“Utilitization”) of Communication</vt:lpstr>
      <vt:lpstr>Office Productivity Essential for business and consumers</vt:lpstr>
      <vt:lpstr>Introducing the new Office</vt:lpstr>
      <vt:lpstr>Introducing the new Office</vt:lpstr>
      <vt:lpstr>    | Collaboration for Everyone</vt:lpstr>
      <vt:lpstr>Office 365 At a Glance</vt:lpstr>
      <vt:lpstr>Office 365 works for everyone </vt:lpstr>
      <vt:lpstr>Yammer and Office 365</vt:lpstr>
      <vt:lpstr>SharePoint 2013</vt:lpstr>
      <vt:lpstr>PowerPoint Presentation</vt:lpstr>
      <vt:lpstr>PowerPoint Presentation</vt:lpstr>
      <vt:lpstr>Customer Examples</vt:lpstr>
      <vt:lpstr>PowerPoint Presentation</vt:lpstr>
      <vt:lpstr>PowerPoint Presentation</vt:lpstr>
      <vt:lpstr>Microsoft: Unmatched in the Cloud</vt:lpstr>
      <vt:lpstr>PowerPoint Presentation</vt:lpstr>
      <vt:lpstr>Microsoft Office 365 - Cloud Principles </vt:lpstr>
      <vt:lpstr>Deployment options</vt:lpstr>
      <vt:lpstr>PowerPoint Presentation</vt:lpstr>
      <vt:lpstr>PowerPoint Presentation</vt:lpstr>
      <vt:lpstr>PowerPoint Presentation</vt:lpstr>
      <vt:lpstr>**Includes Yammer**</vt:lpstr>
      <vt:lpstr>PowerPoint Presentation</vt:lpstr>
      <vt:lpstr>PowerPoint Presentation</vt:lpstr>
      <vt:lpstr>PowerPoint Presentation</vt:lpstr>
      <vt:lpstr>Standalone Email Plans</vt:lpstr>
      <vt:lpstr>If this is all about Microsoft Public Cloud,</vt:lpstr>
      <vt:lpstr>PowerPoint Presentation</vt:lpstr>
      <vt:lpstr>PowerPoint Presentation</vt:lpstr>
      <vt:lpstr>PowerPoint Presentation</vt:lpstr>
      <vt:lpstr>PowerPoint Presentation</vt:lpstr>
      <vt:lpstr>PowerPoint Presentation</vt:lpstr>
      <vt:lpstr>PowerPoint Presentation</vt:lpstr>
      <vt:lpstr>Next steps</vt:lpstr>
      <vt:lpstr>What are your questions?</vt:lpstr>
      <vt:lpstr>PowerPoint Presentation</vt:lpstr>
      <vt:lpstr>PowerPoint Presentation</vt:lpstr>
      <vt:lpstr>Why Customers are Moving to Office 365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2013-06-28T01:20:24Z</dcterms:created>
  <dcterms:modified xsi:type="dcterms:W3CDTF">2015-03-19T12:41:16Z</dcterms:modified>
</cp:coreProperties>
</file>